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7" r:id="rId5"/>
  </p:sldMasterIdLst>
  <p:notesMasterIdLst>
    <p:notesMasterId r:id="rId21"/>
  </p:notesMasterIdLst>
  <p:sldIdLst>
    <p:sldId id="693" r:id="rId6"/>
    <p:sldId id="928" r:id="rId7"/>
    <p:sldId id="1077" r:id="rId8"/>
    <p:sldId id="1160" r:id="rId9"/>
    <p:sldId id="2134960024" r:id="rId10"/>
    <p:sldId id="2134960005" r:id="rId11"/>
    <p:sldId id="2134959991" r:id="rId12"/>
    <p:sldId id="2134960033" r:id="rId13"/>
    <p:sldId id="2134960026" r:id="rId14"/>
    <p:sldId id="2134960032" r:id="rId15"/>
    <p:sldId id="2134960030" r:id="rId16"/>
    <p:sldId id="2134960031" r:id="rId17"/>
    <p:sldId id="2134960028" r:id="rId18"/>
    <p:sldId id="2134960029" r:id="rId19"/>
    <p:sldId id="93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4AC2C8-8EB3-40CB-B307-E12566BD3014}">
          <p14:sldIdLst>
            <p14:sldId id="693"/>
            <p14:sldId id="928"/>
          </p14:sldIdLst>
        </p14:section>
        <p14:section name="Default Section" id="{7079933F-C0D1-4050-A608-9FCDDD5CAF44}">
          <p14:sldIdLst>
            <p14:sldId id="1077"/>
            <p14:sldId id="1160"/>
            <p14:sldId id="2134960024"/>
            <p14:sldId id="2134960005"/>
            <p14:sldId id="2134959991"/>
          </p14:sldIdLst>
        </p14:section>
        <p14:section name="Section 2: Analysis" id="{0A2112AA-38A0-4CA2-87B0-883D26009EC9}">
          <p14:sldIdLst>
            <p14:sldId id="2134960033"/>
            <p14:sldId id="2134960026"/>
            <p14:sldId id="2134960032"/>
            <p14:sldId id="2134960030"/>
            <p14:sldId id="2134960031"/>
            <p14:sldId id="2134960028"/>
            <p14:sldId id="2134960029"/>
          </p14:sldIdLst>
        </p14:section>
        <p14:section name="Appendix" id="{682F89D9-4C78-4282-A77E-26693319ACC5}">
          <p14:sldIdLst>
            <p14:sldId id="9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5C1D2A-B362-D881-3AD9-E76B2644D5E1}" name="Tehreem Nasir" initials="TN" userId="bf4c7bb23f729c95" providerId="Windows Live"/>
  <p188:author id="{F1132577-0EE9-A529-C3B1-D271BD542084}" name="Elizabeth Kashelsky" initials="EK" userId="5c3f7e7c7858dc9d" providerId="Windows Live"/>
  <p188:author id="{160D889B-7257-9673-95E0-3328C4E44583}" name="Julie Beausoleil" initials="JB" userId="cd7f453d0d42817d" providerId="Windows Live"/>
  <p188:author id="{4204C9B2-3EDB-C68A-B8BB-C65F67035628}" name="zeina noureddine" initials="zn" userId="a5f730e1fa5bc0c1" providerId="Windows Live"/>
  <p188:author id="{6A5097BE-8E22-ED7F-D22A-362411FD9C8C}" name="Amna Ali" initials="AA" userId="03edfa0f6bd95df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09674-733C-DA45-4CC7-F23334C51F45}" v="385" dt="2025-02-28T00:55:43.041"/>
    <p1510:client id="{262E4581-3C11-B797-1259-255DAF461FE0}" v="502" dt="2025-02-27T21:04:00.730"/>
    <p1510:client id="{52FDC1E0-AB05-49AD-A894-C268882EB840}" v="688" dt="2025-02-28T00:04:51.254"/>
    <p1510:client id="{656A54CD-9515-055F-A5A7-8273D590164C}" v="21" dt="2025-02-28T00:59:58.063"/>
    <p1510:client id="{DA6119FD-8F82-4FA6-91A8-C7D0393EAD6B}" v="125" dt="2025-02-28T04:02:25.366"/>
    <p1510:client id="{E054FAA5-E8E9-88B0-C95C-D0924511496A}" v="817" dt="2025-02-27T23:10:53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F1937-870B-4ADE-BF53-DE4AE5823E01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64C31-9EAF-4BAE-9178-B17BB5E3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7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18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66411-18AA-FC34-5A3A-F92DB27F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5810B-EA6F-182D-0CA1-BE690FF14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C878B-9687-8901-7F99-FDCE7EF16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Carol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DCFE6-94A7-096C-F016-AA20316D7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6E8F-97E7-41DB-B566-96A9A5D9CAB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937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2587" y="4343400"/>
            <a:ext cx="6092825" cy="4114800"/>
          </a:xfrm>
        </p:spPr>
        <p:txBody>
          <a:bodyPr>
            <a:norm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66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395" indent="-112395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4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6E8F-97E7-41DB-B566-96A9A5D9CAB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248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6E8F-97E7-41DB-B566-96A9A5D9CAB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686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D53BC-DB7C-BE27-7CD8-2D75A2F0A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2C04F-561C-0DDD-F1E3-19B822C19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352A6-B427-D0F1-5595-7D55BD454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Nandini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8DBC4-46C0-DBF3-BB62-DE5EFC355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6E8F-97E7-41DB-B566-96A9A5D9CAB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4008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F2BC7-3071-7582-B3BB-CBB963274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F5EA0-C5D4-219D-9CB0-587436157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A85FD-D68A-5173-9405-1684B4A40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Katheirne</a:t>
            </a:r>
            <a:r>
              <a:rPr lang="en-CA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2275D-ED47-9CD0-34FC-C1EB0262D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6E8F-97E7-41DB-B566-96A9A5D9CAB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91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30F35-F6E6-11BF-9F31-DE80E798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67880-D905-196F-B63F-D6074CA2E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2C24-842D-2C40-5E57-711A9C431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/>
              <a:t>Katheirne</a:t>
            </a:r>
            <a:r>
              <a:rPr lang="en-CA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DC0AC-36B3-720A-0B9F-840A68AA2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6E8F-97E7-41DB-B566-96A9A5D9CAB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3892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C41C4-F44D-10B2-FBC5-44EF38196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91D18-A204-3152-3F61-52FD8F2DA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56B76B-7E7E-BF12-EB7D-D129C8F07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4F8C8-37D9-E86D-E096-0BBE4DCED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C6E8F-97E7-41DB-B566-96A9A5D9CAB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88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7.jpeg"/><Relationship Id="rId11" Type="http://schemas.openxmlformats.org/officeDocument/2006/relationships/image" Target="../media/image22.emf"/><Relationship Id="rId5" Type="http://schemas.openxmlformats.org/officeDocument/2006/relationships/image" Target="../media/image2.e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0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10" Type="http://schemas.openxmlformats.org/officeDocument/2006/relationships/image" Target="../media/image2.emf"/><Relationship Id="rId4" Type="http://schemas.openxmlformats.org/officeDocument/2006/relationships/tags" Target="../tags/tag15.xml"/><Relationship Id="rId9" Type="http://schemas.openxmlformats.org/officeDocument/2006/relationships/oleObject" Target="../embeddings/oleObject5.bin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5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267F-D799-E650-A063-3F8796212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1FB5A-D219-D5AC-8CD2-4BF7EF55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91A18-EDB1-12E4-3817-8B19CBA9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E266A-A615-3059-6186-D4027C8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82D41-105F-7C2C-BCCF-5F22661F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0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9D68-6FC2-267F-6C42-C31E1274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1250E-6315-CB2B-DB95-2118944BF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C1AED-BC75-A307-8FFF-D79F9FF5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0510F-1959-65F5-F5BC-183B3960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6B47-CE22-5F82-2743-1F5216B7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1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33404-F678-712C-86EB-FE09488AC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7DDD9-FDD8-352C-D1E3-292540784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10B1-8ABE-02EA-5217-9461BA96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45E06-6C07-D7A8-C455-8E42245D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CF81E-8D97-59BF-4A1B-6AEC72B6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67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84048"/>
          </a:xfrm>
        </p:spPr>
        <p:txBody>
          <a:bodyPr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80391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341C4832-E40C-12C1-BB22-9C2B67FE036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23502F-8E75-4E28-B966-DFCB4824D7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088" y="113191"/>
            <a:ext cx="11881659" cy="272211"/>
          </a:xfrm>
          <a:prstGeom prst="rect">
            <a:avLst/>
          </a:prstGeom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300"/>
              </a:spcBef>
              <a:buNone/>
              <a:defRPr sz="1800" b="0">
                <a:solidFill>
                  <a:srgbClr val="0660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</a:t>
            </a:r>
            <a:r>
              <a:rPr lang="en-US" err="1"/>
              <a:t>Mastertitle</a:t>
            </a:r>
            <a:r>
              <a:rPr lang="en-US"/>
              <a:t> style</a:t>
            </a:r>
          </a:p>
          <a:p>
            <a:pPr lvl="0"/>
            <a:endParaRPr lang="en-C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CF0644-A674-4F22-BE5A-8A396FD2C8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88" y="399010"/>
            <a:ext cx="11881659" cy="207820"/>
          </a:xfrm>
          <a:prstGeom prst="rect">
            <a:avLst/>
          </a:prstGeom>
        </p:spPr>
        <p:txBody>
          <a:bodyPr/>
          <a:lstStyle>
            <a:lvl1pPr>
              <a:buNone/>
              <a:defRPr sz="13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CA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3BCAB6-D968-483D-867D-BAF042913521}"/>
              </a:ext>
            </a:extLst>
          </p:cNvPr>
          <p:cNvCxnSpPr>
            <a:cxnSpLocks/>
          </p:cNvCxnSpPr>
          <p:nvPr userDrawn="1"/>
        </p:nvCxnSpPr>
        <p:spPr>
          <a:xfrm>
            <a:off x="131888" y="99753"/>
            <a:ext cx="11892896" cy="0"/>
          </a:xfrm>
          <a:prstGeom prst="line">
            <a:avLst/>
          </a:prstGeom>
          <a:ln w="12700">
            <a:solidFill>
              <a:srgbClr val="05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81A297-B489-496C-A974-65DB9639AD2A}"/>
              </a:ext>
            </a:extLst>
          </p:cNvPr>
          <p:cNvCxnSpPr>
            <a:cxnSpLocks/>
          </p:cNvCxnSpPr>
          <p:nvPr userDrawn="1"/>
        </p:nvCxnSpPr>
        <p:spPr>
          <a:xfrm>
            <a:off x="131888" y="6558719"/>
            <a:ext cx="11892896" cy="0"/>
          </a:xfrm>
          <a:prstGeom prst="line">
            <a:avLst/>
          </a:prstGeom>
          <a:ln w="12700">
            <a:solidFill>
              <a:srgbClr val="05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36">
            <a:extLst>
              <a:ext uri="{FF2B5EF4-FFF2-40B4-BE49-F238E27FC236}">
                <a16:creationId xmlns:a16="http://schemas.microsoft.com/office/drawing/2014/main" id="{30C39799-E3EF-44A4-851F-D2A814061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771" y="6684860"/>
            <a:ext cx="2554967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CA"/>
              <a:t>Source(s):</a:t>
            </a:r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1BFE559C-07A6-4D9E-87C6-EB5DC89F2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7818" y="6684860"/>
            <a:ext cx="448535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18388EF-4A6F-45D0-A921-E81C4E90CA0B}" type="slidenum">
              <a:rPr lang="en-CA" smtClean="0"/>
              <a:pPr/>
              <a:t>‹#›</a:t>
            </a:fld>
            <a:endParaRPr lang="en-CA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74DFF3-8F08-433B-A440-3879F5731296}"/>
              </a:ext>
            </a:extLst>
          </p:cNvPr>
          <p:cNvCxnSpPr>
            <a:cxnSpLocks/>
          </p:cNvCxnSpPr>
          <p:nvPr userDrawn="1"/>
        </p:nvCxnSpPr>
        <p:spPr>
          <a:xfrm>
            <a:off x="149552" y="638175"/>
            <a:ext cx="11892896" cy="0"/>
          </a:xfrm>
          <a:prstGeom prst="line">
            <a:avLst/>
          </a:prstGeom>
          <a:ln w="12700">
            <a:solidFill>
              <a:srgbClr val="05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29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labo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60FF8-AE87-4862-9285-9174639A7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E67FB9-ECCB-4566-9C58-1541CD858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60680"/>
            <a:ext cx="11510433" cy="1047749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4000"/>
            </a:lvl1pPr>
          </a:lstStyle>
          <a:p>
            <a:pPr lvl="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Graphik Black" panose="020B0503030202060203" pitchFamily="34" charset="77"/>
                <a:cs typeface="Arial" panose="020B0604020202020204" pitchFamily="34" charset="0"/>
              </a:rPr>
              <a:t>INSERT MAIN TITLE AT 40PT MIN 30PT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DF2826-0CB3-41F8-9669-4EF8CF9EBF32}"/>
              </a:ext>
            </a:extLst>
          </p:cNvPr>
          <p:cNvSpPr txBox="1"/>
          <p:nvPr userDrawn="1"/>
        </p:nvSpPr>
        <p:spPr>
          <a:xfrm>
            <a:off x="9880844" y="6571496"/>
            <a:ext cx="1944216" cy="1538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BA5869E5-C163-4ADC-A227-4FC80EE659B7}" type="slidenum">
              <a:rPr lang="en-GB" sz="1000" kern="1200" smtClean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pPr algn="r"/>
              <a:t>‹#›</a:t>
            </a:fld>
            <a:endParaRPr lang="en-GB" sz="1000" kern="120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F44EF48-CFFC-49D8-9049-B8CD8D193239}"/>
              </a:ext>
            </a:extLst>
          </p:cNvPr>
          <p:cNvSpPr txBox="1">
            <a:spLocks/>
          </p:cNvSpPr>
          <p:nvPr userDrawn="1"/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2019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4802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lient story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FA744B8-5E51-4DE7-9A56-4882F8FB02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803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6" progId="TCLayout.ActiveDocument.1">
                  <p:embed/>
                </p:oleObj>
              </mc:Choice>
              <mc:Fallback>
                <p:oleObj name="think-cell Folie" r:id="rId4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FA744B8-5E51-4DE7-9A56-4882F8FB02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93FE47ED-EA56-4AB8-8A5E-F3E31C46233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000" b="0" i="0" baseline="0">
              <a:latin typeface="Graphik Black" panose="020B0A03030202060203" pitchFamily="34" charset="0"/>
              <a:sym typeface="Graphik Black" panose="020B0A0303020206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6C8B4-703D-40B1-9E22-3631360CC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84" y="4936"/>
            <a:ext cx="12216284" cy="686322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8BAC593-5E93-4E81-8D71-AEE02051F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60680"/>
            <a:ext cx="1151232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40PT Min 30Pt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34A1363-C49D-43E0-BB3F-33F562332DF6}"/>
              </a:ext>
            </a:extLst>
          </p:cNvPr>
          <p:cNvSpPr txBox="1">
            <a:spLocks/>
          </p:cNvSpPr>
          <p:nvPr userDrawn="1"/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2019 Accenture. All rights reserved.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FEA3C1-6526-4A87-B4D9-1DE43537924F}"/>
              </a:ext>
            </a:extLst>
          </p:cNvPr>
          <p:cNvSpPr txBox="1"/>
          <p:nvPr userDrawn="1"/>
        </p:nvSpPr>
        <p:spPr>
          <a:xfrm>
            <a:off x="9880844" y="6571496"/>
            <a:ext cx="1944216" cy="1538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BA5869E5-C163-4ADC-A227-4FC80EE659B7}" type="slidenum">
              <a:rPr lang="en-GB" sz="1000" kern="1200" smtClean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pPr algn="r"/>
              <a:t>‹#›</a:t>
            </a:fld>
            <a:endParaRPr lang="en-GB" sz="1000" kern="120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76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FFD9B5E-72C4-49F3-BAF9-D31F4DF3D5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6197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6" progId="TCLayout.ActiveDocument.1">
                  <p:embed/>
                </p:oleObj>
              </mc:Choice>
              <mc:Fallback>
                <p:oleObj name="think-cell Folie" r:id="rId4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FFD9B5E-72C4-49F3-BAF9-D31F4DF3D5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B4A0C1B3-4104-42FB-9FDA-297F69C233A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6600" b="0" i="0" baseline="0">
              <a:latin typeface="Graphik Black" panose="020B0A03030202060203" pitchFamily="34" charset="0"/>
              <a:sym typeface="Graphik Black" panose="020B0A03030202060203" pitchFamily="34" charset="0"/>
            </a:endParaRPr>
          </a:p>
        </p:txBody>
      </p:sp>
      <p:pic>
        <p:nvPicPr>
          <p:cNvPr id="3" name="Picture 2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05D72F1A-9F07-4890-A9DB-937D083BC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B0881BB-F049-4E22-A77D-6E8F66442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1901584"/>
            <a:ext cx="5599112" cy="142192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70000"/>
              </a:lnSpc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slide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02F6B-0B22-4F96-8708-ECF45D0C1497}"/>
              </a:ext>
            </a:extLst>
          </p:cNvPr>
          <p:cNvSpPr txBox="1">
            <a:spLocks/>
          </p:cNvSpPr>
          <p:nvPr userDrawn="1"/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2019 Accenture. All rights reserved.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E137CD-3E4B-420C-800A-AEABA459FC52}"/>
              </a:ext>
            </a:extLst>
          </p:cNvPr>
          <p:cNvSpPr txBox="1"/>
          <p:nvPr userDrawn="1"/>
        </p:nvSpPr>
        <p:spPr>
          <a:xfrm>
            <a:off x="9880844" y="6571496"/>
            <a:ext cx="1944216" cy="1538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BA5869E5-C163-4ADC-A227-4FC80EE659B7}" type="slidenum">
              <a:rPr lang="en-GB" sz="1000" kern="120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charset="0"/>
              </a:rPr>
              <a:pPr algn="r"/>
              <a:t>‹#›</a:t>
            </a:fld>
            <a:endParaRPr lang="en-GB" sz="1000" kern="12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46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42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608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147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65262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FAC3-99C9-7649-DF3B-C548DDAE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66BE-7890-7EA9-D23D-D9E1E83F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18872-7FDD-4656-9F57-8E1A346E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31197-A787-2DB6-DC83-33EDFFDF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8473-04D0-A99B-4E51-75302213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2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78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6395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16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>
          <p15:clr>
            <a:srgbClr val="C35EA4"/>
          </p15:clr>
        </p15:guide>
        <p15:guide id="2" pos="3840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445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>
          <p15:clr>
            <a:srgbClr val="C35EA4"/>
          </p15:clr>
        </p15:guide>
        <p15:guide id="2" pos="3840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2573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28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1363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5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371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2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3D0B-0EBE-B808-26C3-C680807D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558EB-BD19-0F5C-F6DD-57AA278B1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CAF40-32D3-D636-5CC8-838E3ACFD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5125D-1E17-A073-003B-A0A6D008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091C5-3CAB-74EC-D888-A3C01FC9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30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647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422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594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696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9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</a:t>
            </a:r>
            <a:r>
              <a:rPr lang="en-GB" err="1"/>
              <a:t>Sectra</a:t>
            </a:r>
            <a:r>
              <a:rPr lang="en-GB"/>
              <a:t>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52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0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31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Agenda title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3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89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8C42-8E56-A114-CAC5-A2A1AC3E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4BA6C-E4CD-A2D0-2C8E-0968739DC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E8AE9-0FE1-C1AF-EE15-BFF415EF6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9A721-82BE-06DD-A105-084F68A3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4FAFD-35FE-6A91-962E-FC7ECFED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36D2F-6614-3D7D-580F-62E9BA35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869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30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7125" y="381000"/>
            <a:ext cx="8143875" cy="38404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67125" y="828408"/>
            <a:ext cx="8143875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37264-822A-49F5-B7C1-1EBF8E25E233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CA" err="1"/>
          </a:p>
        </p:txBody>
      </p:sp>
    </p:spTree>
    <p:extLst>
      <p:ext uri="{BB962C8B-B14F-4D97-AF65-F5344CB8AC3E}">
        <p14:creationId xmlns:p14="http://schemas.microsoft.com/office/powerpoint/2010/main" val="3087373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8404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28408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9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, indent for other levels 24pt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/>
              <a:t>Third level 20pt</a:t>
            </a:r>
          </a:p>
          <a:p>
            <a:pPr lvl="3"/>
            <a:r>
              <a:rPr lang="en-US"/>
              <a:t>Fourth level 18pt</a:t>
            </a:r>
          </a:p>
          <a:p>
            <a:pPr lvl="4"/>
            <a:r>
              <a:rPr lang="en-US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83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4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5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20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E558-C528-1DDD-F454-CC57D04D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B735E-65C0-CA25-7571-DF7C7709A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9CDB8-9A41-6010-5B84-7BAFC5B43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F82C0-A5B6-B306-3CBD-0D081A50F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70E7F-8263-1EC5-E20E-EF9DEECDD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E9886-5E0A-2DC0-A5F5-8C1B0612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92A5D-FB0C-5543-BA44-3708831B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AB3A0-5487-393E-CB89-950D5160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308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7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7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18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here, use indent to access other levels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88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, indent for other levels 24pt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55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, indent for other levels 24pt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9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29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73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7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</a:t>
            </a:r>
          </a:p>
          <a:p>
            <a:r>
              <a:rPr lang="en-GB"/>
              <a:t>or click icon to add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Drag picture to placeholder </a:t>
            </a:r>
          </a:p>
          <a:p>
            <a:pPr marL="228600" lvl="0" indent="-228600" algn="ctr"/>
            <a:r>
              <a:rPr lang="en-GB"/>
              <a:t>or click icon to add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3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4CA3-E4E0-7FA6-0A06-B4942941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394AE-C35B-8CA4-21CE-D1ED9B0F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52159-F8AE-1FBF-F861-AA27B47B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ED3C5-DADE-7258-72C7-2F292651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243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2906613"/>
            <a:ext cx="8519160" cy="674788"/>
          </a:xfrm>
        </p:spPr>
        <p:txBody>
          <a:bodyPr anchor="ctr"/>
          <a:lstStyle>
            <a:lvl1pPr algn="l">
              <a:defRPr sz="3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7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8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36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21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384048"/>
          </a:xfrm>
        </p:spPr>
        <p:txBody>
          <a:bodyPr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80391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72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3D377-F499-44BD-98D1-005BF618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B2347-91D1-47D9-BD27-BFE3EB94B48C}"/>
              </a:ext>
            </a:extLst>
          </p:cNvPr>
          <p:cNvSpPr/>
          <p:nvPr userDrawn="1"/>
        </p:nvSpPr>
        <p:spPr>
          <a:xfrm>
            <a:off x="0" y="0"/>
            <a:ext cx="360045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CA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26CD19-787D-4795-BABB-1B8B79E85A5B}"/>
              </a:ext>
            </a:extLst>
          </p:cNvPr>
          <p:cNvSpPr/>
          <p:nvPr userDrawn="1"/>
        </p:nvSpPr>
        <p:spPr>
          <a:xfrm>
            <a:off x="482299" y="685800"/>
            <a:ext cx="2635852" cy="261944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CA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718BCC-3C40-447C-B870-98B173999324}"/>
              </a:ext>
            </a:extLst>
          </p:cNvPr>
          <p:cNvSpPr/>
          <p:nvPr userDrawn="1"/>
        </p:nvSpPr>
        <p:spPr>
          <a:xfrm>
            <a:off x="3600450" y="0"/>
            <a:ext cx="8591550" cy="1181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CA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B473B-8F72-4DA6-83D7-88FBB3466C8C}"/>
              </a:ext>
            </a:extLst>
          </p:cNvPr>
          <p:cNvSpPr/>
          <p:nvPr userDrawn="1"/>
        </p:nvSpPr>
        <p:spPr>
          <a:xfrm>
            <a:off x="3829050" y="114300"/>
            <a:ext cx="2524125" cy="476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/>
            <a:r>
              <a:rPr lang="en-CA" sz="2000" b="1" spc="300">
                <a:solidFill>
                  <a:schemeClr val="accent3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0859895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06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ver Im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660E70A-8697-4016-A498-DD463BE461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4663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6" progId="TCLayout.ActiveDocument.1">
                  <p:embed/>
                </p:oleObj>
              </mc:Choice>
              <mc:Fallback>
                <p:oleObj name="think-cell Folie" r:id="rId4" imgW="425" imgH="42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660E70A-8697-4016-A498-DD463BE46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DF32F748-94DA-4306-821E-7C2E726482A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6000" b="0" i="0" baseline="0">
              <a:latin typeface="Graphik Black" panose="020B0A03030202060203" pitchFamily="34" charset="0"/>
              <a:sym typeface="Graphik Black" panose="020B0A03030202060203" pitchFamily="34" charset="0"/>
            </a:endParaRPr>
          </a:p>
        </p:txBody>
      </p:sp>
      <p:pic>
        <p:nvPicPr>
          <p:cNvPr id="19" name="Picture 18" descr="A person smiling at the camera&#10;&#10;Description generated with very high confidence">
            <a:extLst>
              <a:ext uri="{FF2B5EF4-FFF2-40B4-BE49-F238E27FC236}">
                <a16:creationId xmlns:a16="http://schemas.microsoft.com/office/drawing/2014/main" id="{84EFDD6E-3B8D-4EED-B25A-82F120DF5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270CE8-E3F8-49C6-BFCA-4E532C900A26}"/>
              </a:ext>
            </a:extLst>
          </p:cNvPr>
          <p:cNvSpPr/>
          <p:nvPr userDrawn="1"/>
        </p:nvSpPr>
        <p:spPr>
          <a:xfrm>
            <a:off x="0" y="-12438"/>
            <a:ext cx="5735960" cy="6870438"/>
          </a:xfrm>
          <a:prstGeom prst="rect">
            <a:avLst/>
          </a:prstGeom>
          <a:gradFill flip="none" rotWithShape="0">
            <a:gsLst>
              <a:gs pos="1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60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47E39-83C6-468F-9CDE-9F25182801E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3" y="908720"/>
            <a:ext cx="3310045" cy="347554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47CACCC-58E7-40D6-B14A-8BA309813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3" y="4674524"/>
            <a:ext cx="5599112" cy="430887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2000" b="0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LINE</a:t>
            </a:r>
          </a:p>
          <a:p>
            <a:pPr lvl="0"/>
            <a:r>
              <a:rPr lang="en-US"/>
              <a:t>SECOND LINE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EA3E03D9-927D-4F1A-AEB5-4B807141F4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812" y="3445497"/>
            <a:ext cx="4752528" cy="202913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70000"/>
              </a:lnSpc>
              <a:spcBef>
                <a:spcPts val="0"/>
              </a:spcBef>
              <a:defRPr sz="60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goes here</a:t>
            </a:r>
            <a:endParaRPr lang="en-AU"/>
          </a:p>
        </p:txBody>
      </p:sp>
      <p:pic>
        <p:nvPicPr>
          <p:cNvPr id="15" name="Picture 97">
            <a:extLst>
              <a:ext uri="{FF2B5EF4-FFF2-40B4-BE49-F238E27FC236}">
                <a16:creationId xmlns:a16="http://schemas.microsoft.com/office/drawing/2014/main" id="{19661123-1D1D-4A52-8DE1-D1835E446B4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76620"/>
            <a:ext cx="3503712" cy="5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4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DE521DD-F869-4942-ACAE-34C787B89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60680"/>
            <a:ext cx="11430000" cy="9906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4000" b="0" i="0" cap="all" baseline="0">
                <a:solidFill>
                  <a:srgbClr val="000000"/>
                </a:solidFill>
                <a:latin typeface="Graphik Black" panose="020B0A03030202060203" pitchFamily="34" charset="0"/>
              </a:defRPr>
            </a:lvl1pPr>
          </a:lstStyle>
          <a:p>
            <a:pPr lvl="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Graphik Black" panose="020B0503030202060203" pitchFamily="34" charset="77"/>
                <a:cs typeface="Arial" panose="020B0604020202020204" pitchFamily="34" charset="0"/>
              </a:rPr>
              <a:t>INSERT MAIN TITLE AT 40PT MIN 30PT</a:t>
            </a:r>
          </a:p>
        </p:txBody>
      </p:sp>
    </p:spTree>
    <p:extLst>
      <p:ext uri="{BB962C8B-B14F-4D97-AF65-F5344CB8AC3E}">
        <p14:creationId xmlns:p14="http://schemas.microsoft.com/office/powerpoint/2010/main" val="11082822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lient story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FA744B8-5E51-4DE7-9A56-4882F8FB02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803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6" progId="TCLayout.ActiveDocument.1">
                  <p:embed/>
                </p:oleObj>
              </mc:Choice>
              <mc:Fallback>
                <p:oleObj name="think-cell Folie" r:id="rId4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FA744B8-5E51-4DE7-9A56-4882F8FB02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93FE47ED-EA56-4AB8-8A5E-F3E31C46233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000" b="0" i="0" baseline="0">
              <a:latin typeface="Graphik Black" panose="020B0A03030202060203" pitchFamily="34" charset="0"/>
              <a:sym typeface="Graphik Black" panose="020B0A0303020206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6C8B4-703D-40B1-9E22-3631360CC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84" y="4936"/>
            <a:ext cx="12216284" cy="686322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8BAC593-5E93-4E81-8D71-AEE02051F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60680"/>
            <a:ext cx="1151232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40PT Min 30Pt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34A1363-C49D-43E0-BB3F-33F562332DF6}"/>
              </a:ext>
            </a:extLst>
          </p:cNvPr>
          <p:cNvSpPr txBox="1">
            <a:spLocks/>
          </p:cNvSpPr>
          <p:nvPr userDrawn="1"/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2019 Accenture. All rights reserved.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FEA3C1-6526-4A87-B4D9-1DE43537924F}"/>
              </a:ext>
            </a:extLst>
          </p:cNvPr>
          <p:cNvSpPr txBox="1"/>
          <p:nvPr userDrawn="1"/>
        </p:nvSpPr>
        <p:spPr>
          <a:xfrm>
            <a:off x="9880844" y="6571496"/>
            <a:ext cx="1944216" cy="1538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BA5869E5-C163-4ADC-A227-4FC80EE659B7}" type="slidenum">
              <a:rPr lang="en-GB" sz="1000" kern="1200" smtClean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pPr algn="r"/>
              <a:t>‹#›</a:t>
            </a:fld>
            <a:endParaRPr lang="en-GB" sz="1000" kern="120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3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8DB6F-E388-C51D-F69C-17F7E233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06719-2D91-C378-EC02-F801C9AD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63932-333B-2822-59DC-2D08C4E2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3258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Bk- Compu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2E374BF-4B4D-4639-BBC3-160E41B79D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2043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6" progId="TCLayout.ActiveDocument.1">
                  <p:embed/>
                </p:oleObj>
              </mc:Choice>
              <mc:Fallback>
                <p:oleObj name="think-cell Folie" r:id="rId4" imgW="425" imgH="42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2E374BF-4B4D-4639-BBC3-160E41B79D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37AF57B6-7092-4AB2-A833-8C49BAAD8A2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4000" b="0" i="0" baseline="0">
              <a:latin typeface="Graphik Black" panose="020B0A03030202060203" pitchFamily="34" charset="0"/>
              <a:sym typeface="Graphik Black" panose="020B0A0303020206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7CFC89-BA85-45B5-855A-89B50C7FAAA7}"/>
              </a:ext>
            </a:extLst>
          </p:cNvPr>
          <p:cNvGrpSpPr/>
          <p:nvPr userDrawn="1"/>
        </p:nvGrpSpPr>
        <p:grpSpPr>
          <a:xfrm>
            <a:off x="1489493" y="1579112"/>
            <a:ext cx="9043275" cy="4786461"/>
            <a:chOff x="1489493" y="1662060"/>
            <a:chExt cx="9043275" cy="47864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3D5ECF-8B39-4E07-9D1C-6AFD3448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9493" y="1662060"/>
              <a:ext cx="9043275" cy="478646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D27CFC-66BB-434D-9065-15C884798A7E}"/>
                </a:ext>
              </a:extLst>
            </p:cNvPr>
            <p:cNvSpPr/>
            <p:nvPr/>
          </p:nvSpPr>
          <p:spPr>
            <a:xfrm>
              <a:off x="2515443" y="1995697"/>
              <a:ext cx="6984776" cy="4032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B9318B69-5FCD-49E6-B97D-A17E94775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60680"/>
            <a:ext cx="1151043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</a:t>
            </a:r>
            <a:r>
              <a:rPr lang="en-US" err="1"/>
              <a:t>TiTLE</a:t>
            </a:r>
            <a:r>
              <a:rPr lang="en-US"/>
              <a:t>  at 40PT Min 30PT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7DC407-3378-446C-9934-1A20160A847C}"/>
              </a:ext>
            </a:extLst>
          </p:cNvPr>
          <p:cNvSpPr txBox="1"/>
          <p:nvPr userDrawn="1"/>
        </p:nvSpPr>
        <p:spPr>
          <a:xfrm>
            <a:off x="9880844" y="6571496"/>
            <a:ext cx="1944216" cy="1538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BA5869E5-C163-4ADC-A227-4FC80EE659B7}" type="slidenum">
              <a:rPr lang="en-GB" sz="1000" kern="120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charset="0"/>
              </a:rPr>
              <a:pPr algn="r"/>
              <a:t>‹#›</a:t>
            </a:fld>
            <a:endParaRPr lang="en-GB" sz="1000" kern="12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21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uter and coff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air of glasses on a table&#10;&#10;Description generated with high confidence">
            <a:extLst>
              <a:ext uri="{FF2B5EF4-FFF2-40B4-BE49-F238E27FC236}">
                <a16:creationId xmlns:a16="http://schemas.microsoft.com/office/drawing/2014/main" id="{F87774BA-AE44-4EE3-972D-A389D6055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64" y="1700808"/>
            <a:ext cx="5184576" cy="345638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EE5CCA3-873B-496A-909A-D4EEB2C600C8}"/>
              </a:ext>
            </a:extLst>
          </p:cNvPr>
          <p:cNvSpPr txBox="1"/>
          <p:nvPr userDrawn="1"/>
        </p:nvSpPr>
        <p:spPr>
          <a:xfrm>
            <a:off x="9880844" y="6571496"/>
            <a:ext cx="1944216" cy="1538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BA5869E5-C163-4ADC-A227-4FC80EE659B7}" type="slidenum">
              <a:rPr lang="en-GB" sz="1000" kern="120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Arial" charset="0"/>
              </a:rPr>
              <a:pPr algn="r"/>
              <a:t>‹#›</a:t>
            </a:fld>
            <a:endParaRPr lang="en-GB" sz="1000" kern="12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214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Point Agenda, dark red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48BFEDC0-A419-41B6-BE3B-5451ACC339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7511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425" imgH="426" progId="TCLayout.ActiveDocument.1">
                  <p:embed/>
                </p:oleObj>
              </mc:Choice>
              <mc:Fallback>
                <p:oleObj name="think-cell Folie" r:id="rId9" imgW="425" imgH="42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48BFEDC0-A419-41B6-BE3B-5451ACC339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itle 10">
            <a:extLst>
              <a:ext uri="{FF2B5EF4-FFF2-40B4-BE49-F238E27FC236}">
                <a16:creationId xmlns:a16="http://schemas.microsoft.com/office/drawing/2014/main" id="{72007F72-CB6A-435E-873A-48DFB345C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1818990"/>
            <a:ext cx="3899338" cy="9906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algn="l" defTabSz="914400">
              <a:lnSpc>
                <a:spcPct val="80000"/>
              </a:lnSpc>
              <a:defRPr lang="en-US" sz="4000" b="0" kern="1200" cap="all" spc="300" baseline="0" noProof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lvl="0" defTabSz="914400"/>
            <a:r>
              <a:rPr lang="en-GB" noProof="0"/>
              <a:t>Agenda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9FC71BAA-87F2-46BE-BB83-15B4D76862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20532" y="4145830"/>
            <a:ext cx="2664000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 anchorCtr="0"/>
          <a:lstStyle>
            <a:lvl1pPr>
              <a:defRPr lang="de-DE" sz="20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defTabSz="914400"/>
            <a:r>
              <a:rPr lang="en-GB" noProof="0"/>
              <a:t>Agenda Bullet</a:t>
            </a:r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D062D94E-43EF-4A76-8ECE-AFC34D74D6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532" y="2561461"/>
            <a:ext cx="2664000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 anchorCtr="0"/>
          <a:lstStyle>
            <a:lvl1pPr>
              <a:defRPr lang="de-DE" sz="20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defTabSz="914400"/>
            <a:r>
              <a:rPr lang="en-GB" noProof="0"/>
              <a:t>Agenda Bullet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83CF843E-8BE2-44AA-9E47-23ED8999B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152" y="4145830"/>
            <a:ext cx="2664000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 anchorCtr="0"/>
          <a:lstStyle>
            <a:lvl1pPr>
              <a:defRPr lang="de-DE" sz="20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defTabSz="914400"/>
            <a:r>
              <a:rPr lang="en-GB" noProof="0"/>
              <a:t>Agenda Bullet</a:t>
            </a:r>
          </a:p>
        </p:txBody>
      </p:sp>
      <p:sp>
        <p:nvSpPr>
          <p:cNvPr id="22" name="Rechteck 1">
            <a:extLst>
              <a:ext uri="{FF2B5EF4-FFF2-40B4-BE49-F238E27FC236}">
                <a16:creationId xmlns:a16="http://schemas.microsoft.com/office/drawing/2014/main" id="{DCD8C534-7FCC-4FD7-B9BA-4B916352644D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4800152" y="1625205"/>
            <a:ext cx="2664000" cy="93625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93D6FCE-C194-4A73-8E12-7AD203253F7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8220532" y="1625205"/>
            <a:ext cx="2664000" cy="93625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2.</a:t>
            </a:r>
          </a:p>
        </p:txBody>
      </p:sp>
      <p:sp>
        <p:nvSpPr>
          <p:cNvPr id="26" name="Rechteck 27">
            <a:extLst>
              <a:ext uri="{FF2B5EF4-FFF2-40B4-BE49-F238E27FC236}">
                <a16:creationId xmlns:a16="http://schemas.microsoft.com/office/drawing/2014/main" id="{71465F25-5537-430A-B04E-FB85338AFE0E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4800152" y="3209574"/>
            <a:ext cx="2664000" cy="93625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3.</a:t>
            </a:r>
          </a:p>
        </p:txBody>
      </p:sp>
      <p:sp>
        <p:nvSpPr>
          <p:cNvPr id="28" name="Rechteck 29">
            <a:extLst>
              <a:ext uri="{FF2B5EF4-FFF2-40B4-BE49-F238E27FC236}">
                <a16:creationId xmlns:a16="http://schemas.microsoft.com/office/drawing/2014/main" id="{AD34DA83-6F15-4A06-8664-FF58F11083EA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gray">
          <a:xfrm>
            <a:off x="8220532" y="3209574"/>
            <a:ext cx="2664000" cy="93625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4.</a:t>
            </a:r>
          </a:p>
        </p:txBody>
      </p:sp>
      <p:sp>
        <p:nvSpPr>
          <p:cNvPr id="32" name="Shape 554">
            <a:extLst>
              <a:ext uri="{FF2B5EF4-FFF2-40B4-BE49-F238E27FC236}">
                <a16:creationId xmlns:a16="http://schemas.microsoft.com/office/drawing/2014/main" id="{3C0331E4-9796-4D88-B31C-C9286A152BB2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4800152" y="2561461"/>
            <a:ext cx="2664000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txBody>
          <a:bodyPr lIns="60957" tIns="60957" rIns="60957" bIns="60957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Shape 554">
            <a:extLst>
              <a:ext uri="{FF2B5EF4-FFF2-40B4-BE49-F238E27FC236}">
                <a16:creationId xmlns:a16="http://schemas.microsoft.com/office/drawing/2014/main" id="{869835C3-81CD-4694-864E-F69BEFAF1732}"/>
              </a:ext>
            </a:extLst>
          </p:cNvPr>
          <p:cNvSpPr/>
          <p:nvPr userDrawn="1"/>
        </p:nvSpPr>
        <p:spPr bwMode="gray">
          <a:xfrm>
            <a:off x="8220532" y="2561461"/>
            <a:ext cx="2664000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txBody>
          <a:bodyPr lIns="60957" tIns="60957" rIns="60957" bIns="60957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" name="Shape 554">
            <a:extLst>
              <a:ext uri="{FF2B5EF4-FFF2-40B4-BE49-F238E27FC236}">
                <a16:creationId xmlns:a16="http://schemas.microsoft.com/office/drawing/2014/main" id="{7A971194-B5A4-4413-BB1F-A6480301C6F9}"/>
              </a:ext>
            </a:extLst>
          </p:cNvPr>
          <p:cNvSpPr/>
          <p:nvPr userDrawn="1"/>
        </p:nvSpPr>
        <p:spPr bwMode="gray">
          <a:xfrm>
            <a:off x="4800152" y="4145678"/>
            <a:ext cx="2664000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txBody>
          <a:bodyPr lIns="60957" tIns="60957" rIns="60957" bIns="60957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5" name="Shape 554">
            <a:extLst>
              <a:ext uri="{FF2B5EF4-FFF2-40B4-BE49-F238E27FC236}">
                <a16:creationId xmlns:a16="http://schemas.microsoft.com/office/drawing/2014/main" id="{6DE34836-CFCE-4A15-8D07-93F43E297044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8220532" y="4145678"/>
            <a:ext cx="2664000" cy="0"/>
          </a:xfrm>
          <a:prstGeom prst="line">
            <a:avLst/>
          </a:prstGeom>
          <a:ln w="9525" cap="rnd">
            <a:solidFill>
              <a:schemeClr val="bg1"/>
            </a:solidFill>
            <a:round/>
          </a:ln>
        </p:spPr>
        <p:txBody>
          <a:bodyPr lIns="60957" tIns="60957" rIns="60957" bIns="60957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22102B34-50F3-424A-B8FB-7E6C0E77B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0152" y="2561461"/>
            <a:ext cx="2664000" cy="576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 anchorCtr="0"/>
          <a:lstStyle>
            <a:lvl1pPr>
              <a:defRPr lang="de-DE" sz="20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defTabSz="914400"/>
            <a:r>
              <a:rPr lang="en-GB" noProof="0"/>
              <a:t>Agenda Bullet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7498DEC-6F9C-4593-BA3F-E888D94EEA63}"/>
              </a:ext>
            </a:extLst>
          </p:cNvPr>
          <p:cNvSpPr txBox="1"/>
          <p:nvPr userDrawn="1"/>
        </p:nvSpPr>
        <p:spPr>
          <a:xfrm>
            <a:off x="9880844" y="6571496"/>
            <a:ext cx="1944216" cy="1538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BA5869E5-C163-4ADC-A227-4FC80EE659B7}" type="slidenum">
              <a:rPr lang="en-GB" sz="1000" kern="1200" smtClean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algn="r"/>
              <a:t>‹#›</a:t>
            </a:fld>
            <a:endParaRPr lang="en-GB" sz="1000" kern="120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33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labo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60FF8-AE87-4862-9285-9174639A7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E67FB9-ECCB-4566-9C58-1541CD858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60680"/>
            <a:ext cx="11510433" cy="1047749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4000"/>
            </a:lvl1pPr>
          </a:lstStyle>
          <a:p>
            <a:pPr lvl="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Graphik Black" panose="020B0503030202060203" pitchFamily="34" charset="77"/>
                <a:cs typeface="Arial" panose="020B0604020202020204" pitchFamily="34" charset="0"/>
              </a:rPr>
              <a:t>INSERT MAIN TITLE AT 40PT MIN 30PT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DF2826-0CB3-41F8-9669-4EF8CF9EBF32}"/>
              </a:ext>
            </a:extLst>
          </p:cNvPr>
          <p:cNvSpPr txBox="1"/>
          <p:nvPr userDrawn="1"/>
        </p:nvSpPr>
        <p:spPr>
          <a:xfrm>
            <a:off x="9880844" y="6571496"/>
            <a:ext cx="1944216" cy="1538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BA5869E5-C163-4ADC-A227-4FC80EE659B7}" type="slidenum">
              <a:rPr lang="en-GB" sz="1000" kern="1200" smtClean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pPr algn="r"/>
              <a:t>‹#›</a:t>
            </a:fld>
            <a:endParaRPr lang="en-GB" sz="1000" kern="120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F44EF48-CFFC-49D8-9049-B8CD8D193239}"/>
              </a:ext>
            </a:extLst>
          </p:cNvPr>
          <p:cNvSpPr txBox="1">
            <a:spLocks/>
          </p:cNvSpPr>
          <p:nvPr userDrawn="1"/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2019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92942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31F5F93D-2D6B-4781-8649-1C44CCD0C4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399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6" progId="TCLayout.ActiveDocument.1">
                  <p:embed/>
                </p:oleObj>
              </mc:Choice>
              <mc:Fallback>
                <p:oleObj name="think-cell Folie" r:id="rId4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31F5F93D-2D6B-4781-8649-1C44CCD0C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04EB17BE-72EB-499C-917C-22A4FF18F83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sz="6600" b="0" i="0" baseline="0">
              <a:latin typeface="Graphik Black" panose="020B0A03030202060203" pitchFamily="34" charset="0"/>
              <a:sym typeface="Graphik Black" panose="020B0A0303020206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C9A41-8AD6-4229-B06C-80FF0CA7275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B0881BB-F049-4E22-A77D-6E8F66442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1901584"/>
            <a:ext cx="5599112" cy="142192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70000"/>
              </a:lnSpc>
              <a:defRPr sz="6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slide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A79402B-B1C9-406A-8601-DDA21F2A27A5}"/>
              </a:ext>
            </a:extLst>
          </p:cNvPr>
          <p:cNvSpPr txBox="1">
            <a:spLocks/>
          </p:cNvSpPr>
          <p:nvPr userDrawn="1"/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2019 Accenture. All rights reserved.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97D541-2807-4A53-8EE1-1AABB4FF25BC}"/>
              </a:ext>
            </a:extLst>
          </p:cNvPr>
          <p:cNvSpPr txBox="1"/>
          <p:nvPr userDrawn="1"/>
        </p:nvSpPr>
        <p:spPr>
          <a:xfrm>
            <a:off x="9880844" y="6571496"/>
            <a:ext cx="1944216" cy="1538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BA5869E5-C163-4ADC-A227-4FC80EE659B7}" type="slidenum">
              <a:rPr lang="en-GB" sz="1000" kern="1200" smtClean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pPr algn="r"/>
              <a:t>‹#›</a:t>
            </a:fld>
            <a:endParaRPr lang="en-GB" sz="1000" kern="120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8375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341C4832-E40C-12C1-BB22-9C2B67FE036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6933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23502F-8E75-4E28-B966-DFCB4824D7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088" y="113191"/>
            <a:ext cx="11881659" cy="272211"/>
          </a:xfrm>
          <a:prstGeom prst="rect">
            <a:avLst/>
          </a:prstGeom>
        </p:spPr>
        <p:txBody>
          <a:bodyPr/>
          <a:lstStyle>
            <a:lvl1pPr marL="180000" indent="-180000">
              <a:lnSpc>
                <a:spcPct val="100000"/>
              </a:lnSpc>
              <a:spcBef>
                <a:spcPts val="300"/>
              </a:spcBef>
              <a:buNone/>
              <a:defRPr sz="1800" b="0">
                <a:solidFill>
                  <a:srgbClr val="06608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</a:t>
            </a:r>
            <a:r>
              <a:rPr lang="en-US" err="1"/>
              <a:t>Mastertitle</a:t>
            </a:r>
            <a:r>
              <a:rPr lang="en-US"/>
              <a:t> style</a:t>
            </a:r>
          </a:p>
          <a:p>
            <a:pPr lvl="0"/>
            <a:endParaRPr lang="en-C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CF0644-A674-4F22-BE5A-8A396FD2C8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088" y="399010"/>
            <a:ext cx="11881659" cy="207820"/>
          </a:xfrm>
          <a:prstGeom prst="rect">
            <a:avLst/>
          </a:prstGeom>
        </p:spPr>
        <p:txBody>
          <a:bodyPr/>
          <a:lstStyle>
            <a:lvl1pPr>
              <a:buNone/>
              <a:defRPr sz="13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CA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3BCAB6-D968-483D-867D-BAF042913521}"/>
              </a:ext>
            </a:extLst>
          </p:cNvPr>
          <p:cNvCxnSpPr>
            <a:cxnSpLocks/>
          </p:cNvCxnSpPr>
          <p:nvPr userDrawn="1"/>
        </p:nvCxnSpPr>
        <p:spPr>
          <a:xfrm>
            <a:off x="131888" y="99753"/>
            <a:ext cx="11892896" cy="0"/>
          </a:xfrm>
          <a:prstGeom prst="line">
            <a:avLst/>
          </a:prstGeom>
          <a:ln w="12700">
            <a:solidFill>
              <a:srgbClr val="05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81A297-B489-496C-A974-65DB9639AD2A}"/>
              </a:ext>
            </a:extLst>
          </p:cNvPr>
          <p:cNvCxnSpPr>
            <a:cxnSpLocks/>
          </p:cNvCxnSpPr>
          <p:nvPr userDrawn="1"/>
        </p:nvCxnSpPr>
        <p:spPr>
          <a:xfrm>
            <a:off x="131888" y="6558719"/>
            <a:ext cx="11892896" cy="0"/>
          </a:xfrm>
          <a:prstGeom prst="line">
            <a:avLst/>
          </a:prstGeom>
          <a:ln w="12700">
            <a:solidFill>
              <a:srgbClr val="05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36">
            <a:extLst>
              <a:ext uri="{FF2B5EF4-FFF2-40B4-BE49-F238E27FC236}">
                <a16:creationId xmlns:a16="http://schemas.microsoft.com/office/drawing/2014/main" id="{30C39799-E3EF-44A4-851F-D2A814061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771" y="6684860"/>
            <a:ext cx="2554967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CA"/>
              <a:t>Source(s):</a:t>
            </a:r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1BFE559C-07A6-4D9E-87C6-EB5DC89F2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7818" y="6684860"/>
            <a:ext cx="448535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18388EF-4A6F-45D0-A921-E81C4E90CA0B}" type="slidenum">
              <a:rPr lang="en-CA" smtClean="0"/>
              <a:pPr/>
              <a:t>‹#›</a:t>
            </a:fld>
            <a:endParaRPr lang="en-CA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74DFF3-8F08-433B-A440-3879F5731296}"/>
              </a:ext>
            </a:extLst>
          </p:cNvPr>
          <p:cNvCxnSpPr>
            <a:cxnSpLocks/>
          </p:cNvCxnSpPr>
          <p:nvPr userDrawn="1"/>
        </p:nvCxnSpPr>
        <p:spPr>
          <a:xfrm>
            <a:off x="149552" y="638175"/>
            <a:ext cx="11892896" cy="0"/>
          </a:xfrm>
          <a:prstGeom prst="line">
            <a:avLst/>
          </a:prstGeom>
          <a:ln w="12700">
            <a:solidFill>
              <a:srgbClr val="056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4171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727F-F1F7-B59D-CB58-41C3D6DD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65F7-FD6D-38B7-5867-C218B1601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E905-BE8B-7BD7-7070-4B8427AB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7CD6-87F3-3847-9AB9-DEFD4B24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05F4-D69B-B678-5FA4-FD691F4E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B17-67F2-4FAD-8076-79E1426A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4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6FF9-495E-9F90-1BA5-C48C579E1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73B1E-F0AB-AC16-8FBA-9B048F00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E5E46-99A5-1776-F06B-DCA8DE3AA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EA186-97EC-115D-0FB3-FF7A1897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A8FC7-A602-C9BF-66F3-F69F8C28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7953C-2541-989E-E4EA-A85B440F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8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EF60-2EA7-635C-0591-3E4D3336C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82EB6C-83C6-6F60-9B0B-18D9C2490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F7E86-3B20-9811-E656-88CB0AD7F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8E53D-9185-34A5-E2F1-F9E49A86A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E99D8-1205-2B40-3300-D00486BF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98F2A-E4BE-9D05-D328-0BC08A80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7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71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9.xml"/><Relationship Id="rId58" Type="http://schemas.openxmlformats.org/officeDocument/2006/relationships/slideLayout" Target="../slideLayouts/slideLayout74.xml"/><Relationship Id="rId5" Type="http://schemas.openxmlformats.org/officeDocument/2006/relationships/slideLayout" Target="../slideLayouts/slideLayout21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56" Type="http://schemas.openxmlformats.org/officeDocument/2006/relationships/slideLayout" Target="../slideLayouts/slideLayout72.xml"/><Relationship Id="rId8" Type="http://schemas.openxmlformats.org/officeDocument/2006/relationships/slideLayout" Target="../slideLayouts/slideLayout24.xml"/><Relationship Id="rId51" Type="http://schemas.openxmlformats.org/officeDocument/2006/relationships/slideLayout" Target="../slideLayouts/slideLayout67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59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54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65.xml"/><Relationship Id="rId57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52" Type="http://schemas.openxmlformats.org/officeDocument/2006/relationships/slideLayout" Target="../slideLayouts/slideLayout68.xml"/><Relationship Id="rId6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10934-F3DB-DFA9-7FF4-B93C631E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89117-62A5-1AED-8BDF-E356BAFF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01209-4E63-EDE6-D9EE-D7DC72922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B0CF72-182C-410B-9D15-C509DDF314AB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459E6-0D70-E8AC-EDB5-A4E30D0FD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5DD07-F685-BBF1-E2CB-307DF3566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79101-7FCC-4FFD-8613-1391E2F09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6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5" r:id="rId14"/>
    <p:sldLayoutId id="2147483671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(bullet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  <p:sldLayoutId id="2147483719" r:id="rId42"/>
    <p:sldLayoutId id="2147483720" r:id="rId43"/>
    <p:sldLayoutId id="2147483721" r:id="rId44"/>
    <p:sldLayoutId id="2147483722" r:id="rId45"/>
    <p:sldLayoutId id="2147483723" r:id="rId46"/>
    <p:sldLayoutId id="2147483724" r:id="rId47"/>
    <p:sldLayoutId id="2147483725" r:id="rId48"/>
    <p:sldLayoutId id="2147483726" r:id="rId49"/>
    <p:sldLayoutId id="2147483727" r:id="rId50"/>
    <p:sldLayoutId id="2147483728" r:id="rId51"/>
    <p:sldLayoutId id="2147483729" r:id="rId52"/>
    <p:sldLayoutId id="2147483730" r:id="rId53"/>
    <p:sldLayoutId id="2147483731" r:id="rId54"/>
    <p:sldLayoutId id="2147483732" r:id="rId55"/>
    <p:sldLayoutId id="2147483733" r:id="rId56"/>
    <p:sldLayoutId id="2147483734" r:id="rId57"/>
    <p:sldLayoutId id="2147483735" r:id="rId58"/>
    <p:sldLayoutId id="2147483736" r:id="rId59"/>
    <p:sldLayoutId id="2147483737" r:id="rId60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02678-7BA0-44FA-801C-7551B505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1901584"/>
            <a:ext cx="9567398" cy="2109488"/>
          </a:xfrm>
        </p:spPr>
        <p:txBody>
          <a:bodyPr/>
          <a:lstStyle/>
          <a:p>
            <a:r>
              <a:rPr lang="en-US" sz="4800" b="1" dirty="0"/>
              <a:t>Reducing </a:t>
            </a:r>
            <a:br>
              <a:rPr lang="en-US" sz="4800" b="1" dirty="0"/>
            </a:br>
            <a:r>
              <a:rPr lang="en-US" sz="4800" b="1" dirty="0"/>
              <a:t>No-Shows </a:t>
            </a:r>
            <a:br>
              <a:rPr lang="en-US" sz="4800" b="1" dirty="0"/>
            </a:br>
            <a:r>
              <a:rPr lang="en-US" sz="4800" b="1" dirty="0"/>
              <a:t>in Brazilian </a:t>
            </a:r>
            <a:br>
              <a:rPr lang="en-US" sz="4800" b="1" dirty="0"/>
            </a:br>
            <a:r>
              <a:rPr lang="en-US" sz="4800" b="1" dirty="0"/>
              <a:t>Medical Appointments</a:t>
            </a:r>
          </a:p>
        </p:txBody>
      </p:sp>
    </p:spTree>
    <p:extLst>
      <p:ext uri="{BB962C8B-B14F-4D97-AF65-F5344CB8AC3E}">
        <p14:creationId xmlns:p14="http://schemas.microsoft.com/office/powerpoint/2010/main" val="390350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05AA-DCFC-3231-B9C3-246331F33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FE0D3-9394-1CC6-AA51-A7E6CF753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479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9705" indent="-179705"/>
            <a:r>
              <a:rPr lang="en-US" sz="2000" b="1">
                <a:latin typeface="Segoe UI"/>
                <a:cs typeface="Segoe UI"/>
              </a:rPr>
              <a:t>Causal Inferences</a:t>
            </a:r>
            <a:endParaRPr lang="en-CA" sz="2000" b="1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E1630FA6-B7FC-32B8-5FAB-9FB0B02B1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10</a:t>
            </a:fld>
            <a:endParaRPr lang="en-CA">
              <a:latin typeface="Segoe UI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F86AEA-1D48-50C6-2565-0358DFEFC9B0}"/>
              </a:ext>
            </a:extLst>
          </p:cNvPr>
          <p:cNvCxnSpPr>
            <a:cxnSpLocks/>
          </p:cNvCxnSpPr>
          <p:nvPr/>
        </p:nvCxnSpPr>
        <p:spPr>
          <a:xfrm>
            <a:off x="1683881" y="3000078"/>
            <a:ext cx="8824238" cy="0"/>
          </a:xfrm>
          <a:prstGeom prst="line">
            <a:avLst/>
          </a:prstGeom>
          <a:ln w="12700">
            <a:solidFill>
              <a:srgbClr val="767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36C5CC-91E4-6382-DBC4-2245367CE545}"/>
              </a:ext>
            </a:extLst>
          </p:cNvPr>
          <p:cNvCxnSpPr>
            <a:cxnSpLocks/>
          </p:cNvCxnSpPr>
          <p:nvPr/>
        </p:nvCxnSpPr>
        <p:spPr>
          <a:xfrm>
            <a:off x="1683881" y="4797520"/>
            <a:ext cx="8824238" cy="0"/>
          </a:xfrm>
          <a:prstGeom prst="line">
            <a:avLst/>
          </a:prstGeom>
          <a:ln w="12700">
            <a:solidFill>
              <a:srgbClr val="767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90058C-911A-58FF-25E0-DFE4CC72C713}"/>
              </a:ext>
            </a:extLst>
          </p:cNvPr>
          <p:cNvSpPr txBox="1"/>
          <p:nvPr/>
        </p:nvSpPr>
        <p:spPr>
          <a:xfrm>
            <a:off x="274717" y="1715954"/>
            <a:ext cx="326607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600" b="1" i="1" u="sng">
                <a:solidFill>
                  <a:srgbClr val="066085"/>
                </a:solidFill>
                <a:latin typeface="Segoe UI"/>
                <a:cs typeface="Segoe UI"/>
              </a:rPr>
              <a:t>APPROACH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03223-C7D1-17B4-8BDC-1D8C095D702B}"/>
              </a:ext>
            </a:extLst>
          </p:cNvPr>
          <p:cNvSpPr txBox="1"/>
          <p:nvPr/>
        </p:nvSpPr>
        <p:spPr>
          <a:xfrm>
            <a:off x="274717" y="3664748"/>
            <a:ext cx="13510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600" b="1" i="1" u="sng">
                <a:solidFill>
                  <a:srgbClr val="DF9610"/>
                </a:solidFill>
                <a:latin typeface="Segoe UI"/>
                <a:cs typeface="Segoe UI"/>
              </a:rPr>
              <a:t>ATE ESTIMATES</a:t>
            </a:r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5EE0CC6F-9BDB-0F3F-2043-33E28358C6D0}"/>
              </a:ext>
            </a:extLst>
          </p:cNvPr>
          <p:cNvSpPr/>
          <p:nvPr/>
        </p:nvSpPr>
        <p:spPr>
          <a:xfrm>
            <a:off x="1632067" y="934542"/>
            <a:ext cx="8739533" cy="1876383"/>
          </a:xfrm>
          <a:prstGeom prst="roundRect">
            <a:avLst/>
          </a:prstGeom>
          <a:solidFill>
            <a:srgbClr val="D3F1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51999" rIns="91440" bIns="108000" rtlCol="0" anchor="ctr"/>
          <a:lstStyle/>
          <a:p>
            <a:pPr marL="285750" indent="-285750" defTabSz="457200">
              <a:buFont typeface="Arial" pitchFamily="2" charset="2"/>
              <a:buChar char="•"/>
            </a:pPr>
            <a:r>
              <a:rPr lang="en-CA" sz="1600" b="1">
                <a:solidFill>
                  <a:schemeClr val="tx1"/>
                </a:solidFill>
                <a:latin typeface="Segoe UI"/>
                <a:cs typeface="Segoe UI"/>
              </a:rPr>
              <a:t>Causal Questions: </a:t>
            </a:r>
            <a:r>
              <a:rPr lang="en-US" sz="1600" b="1">
                <a:solidFill>
                  <a:schemeClr val="tx1"/>
                </a:solidFill>
                <a:latin typeface="Segoe UI"/>
                <a:cs typeface="Segoe UI"/>
              </a:rPr>
              <a:t>Do SMS reminders causally reduce no-show rates?</a:t>
            </a:r>
          </a:p>
          <a:p>
            <a:pPr marL="285750" indent="-285750" defTabSz="457200">
              <a:buFont typeface="Arial" pitchFamily="2" charset="2"/>
              <a:buChar char="•"/>
            </a:pP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Meta-Learners: T-Learner, X-Learner, S-Learner (using Gradient Boosting)</a:t>
            </a:r>
          </a:p>
          <a:p>
            <a:pPr marL="285750" indent="-285750" defTabSz="457200">
              <a:buFont typeface="Arial" pitchFamily="2" charset="2"/>
              <a:buChar char="•"/>
            </a:pP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Treatment: </a:t>
            </a:r>
            <a:r>
              <a:rPr lang="en-US" sz="1600" err="1">
                <a:solidFill>
                  <a:schemeClr val="tx1"/>
                </a:solidFill>
                <a:latin typeface="Segoe UI"/>
                <a:cs typeface="Segoe UI"/>
              </a:rPr>
              <a:t>SMS_received</a:t>
            </a:r>
            <a:endParaRPr lang="en-US" sz="1600">
              <a:solidFill>
                <a:schemeClr val="tx1"/>
              </a:solidFill>
              <a:latin typeface="Segoe UI"/>
              <a:cs typeface="Segoe UI"/>
            </a:endParaRPr>
          </a:p>
          <a:p>
            <a:pPr marL="285750" indent="-285750" defTabSz="457200">
              <a:buFont typeface="Arial" pitchFamily="2" charset="2"/>
              <a:buChar char="•"/>
            </a:pP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Confounders:</a:t>
            </a:r>
          </a:p>
          <a:p>
            <a:pPr marL="742950" lvl="1" indent="-285750" defTabSz="457200">
              <a:buFont typeface="Courier New" pitchFamily="2" charset="2"/>
              <a:buChar char="o"/>
            </a:pP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Age, </a:t>
            </a:r>
            <a:r>
              <a:rPr lang="en-US" sz="1600" err="1">
                <a:solidFill>
                  <a:schemeClr val="tx1"/>
                </a:solidFill>
                <a:latin typeface="Segoe UI"/>
                <a:cs typeface="Segoe UI"/>
              </a:rPr>
              <a:t>Gender_Encoded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Segoe UI"/>
                <a:cs typeface="Segoe UI"/>
              </a:rPr>
              <a:t>WaitTime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Segoe UI"/>
                <a:cs typeface="Segoe UI"/>
              </a:rPr>
              <a:t>Hipertension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, Diabetes, Alcoholism, </a:t>
            </a:r>
            <a:r>
              <a:rPr lang="en-US" sz="1600" err="1">
                <a:solidFill>
                  <a:schemeClr val="tx1"/>
                </a:solidFill>
                <a:latin typeface="Segoe UI"/>
                <a:cs typeface="Segoe UI"/>
              </a:rPr>
              <a:t>Handcap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, Cluster_KMeans_2, Scholarship</a:t>
            </a:r>
            <a:endParaRPr lang="en-US" sz="1600">
              <a:solidFill>
                <a:schemeClr val="tx1"/>
              </a:solidFill>
              <a:latin typeface="Segoe UI"/>
            </a:endParaRPr>
          </a:p>
          <a:p>
            <a:pPr marL="285750" indent="-285750" defTabSz="457200"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BE32CE20-27CF-317C-2561-A5006EB415B1}"/>
              </a:ext>
            </a:extLst>
          </p:cNvPr>
          <p:cNvSpPr/>
          <p:nvPr/>
        </p:nvSpPr>
        <p:spPr>
          <a:xfrm>
            <a:off x="1683881" y="3293717"/>
            <a:ext cx="8680321" cy="1328928"/>
          </a:xfrm>
          <a:prstGeom prst="roundRect">
            <a:avLst/>
          </a:prstGeom>
          <a:solidFill>
            <a:srgbClr val="FEF4D2"/>
          </a:solidFill>
          <a:ln w="12700">
            <a:solidFill>
              <a:srgbClr val="DF96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just" defTabSz="457200">
              <a:buClr>
                <a:prstClr val="black"/>
              </a:buClr>
              <a:buFont typeface="Arial" pitchFamily="2" charset="2"/>
              <a:buChar char="•"/>
            </a:pP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T-Learner ATE: 0.0578 </a:t>
            </a:r>
            <a:endParaRPr lang="en-US"/>
          </a:p>
          <a:p>
            <a:pPr marL="285750" indent="-285750" algn="just" defTabSz="457200">
              <a:buClr>
                <a:srgbClr val="000000"/>
              </a:buClr>
              <a:buFont typeface="Arial" pitchFamily="2" charset="2"/>
              <a:buChar char="•"/>
            </a:pP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X-Learner ATE: -0.0555 </a:t>
            </a:r>
            <a:endParaRPr lang="en-US" sz="1600">
              <a:solidFill>
                <a:schemeClr val="tx1"/>
              </a:solidFill>
              <a:latin typeface="Segoe UI"/>
              <a:cs typeface="Segoe UI"/>
            </a:endParaRPr>
          </a:p>
          <a:p>
            <a:pPr marL="285750" indent="-285750" algn="just" defTabSz="457200">
              <a:buClr>
                <a:srgbClr val="000000"/>
              </a:buClr>
              <a:buFont typeface="Arial" pitchFamily="2" charset="2"/>
              <a:buChar char="•"/>
            </a:pP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S-Learner ATE: -0.1158</a:t>
            </a:r>
          </a:p>
        </p:txBody>
      </p:sp>
      <p:sp>
        <p:nvSpPr>
          <p:cNvPr id="15" name="Rounded Rectangle 22">
            <a:extLst>
              <a:ext uri="{FF2B5EF4-FFF2-40B4-BE49-F238E27FC236}">
                <a16:creationId xmlns:a16="http://schemas.microsoft.com/office/drawing/2014/main" id="{AA943CE5-70AF-D0DA-B32F-4CD404C3845D}"/>
              </a:ext>
            </a:extLst>
          </p:cNvPr>
          <p:cNvSpPr/>
          <p:nvPr/>
        </p:nvSpPr>
        <p:spPr>
          <a:xfrm>
            <a:off x="1683881" y="5015835"/>
            <a:ext cx="8680321" cy="1328928"/>
          </a:xfrm>
          <a:prstGeom prst="roundRect">
            <a:avLst/>
          </a:prstGeom>
          <a:solidFill>
            <a:srgbClr val="ECECEC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51999" rIns="91440" bIns="108000" rtlCol="0" anchor="ctr"/>
          <a:lstStyle/>
          <a:p>
            <a:pPr marL="285750" indent="-285750" defTabSz="45720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  <a:latin typeface="Segoe UI"/>
                <a:ea typeface="Segoe UI Historic"/>
                <a:cs typeface="Segoe UI"/>
              </a:rPr>
              <a:t>T-Learner Placebo ATE: 0.0132</a:t>
            </a:r>
          </a:p>
          <a:p>
            <a:pPr marL="742950" lvl="1" indent="-285750" defTabSz="457200">
              <a:buFont typeface="Courier New"/>
              <a:buChar char="o"/>
            </a:pPr>
            <a:r>
              <a:rPr lang="en-US" sz="1600">
                <a:solidFill>
                  <a:schemeClr val="tx1"/>
                </a:solidFill>
                <a:latin typeface="Segoe UI"/>
                <a:ea typeface="Segoe UI Historic"/>
                <a:cs typeface="Segoe UI"/>
              </a:rPr>
              <a:t>Detects spurious effects, suggesting possible overfitting or noise.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  <a:latin typeface="Segoe UI"/>
                <a:ea typeface="Segoe UI Historic"/>
                <a:cs typeface="Segoe UI"/>
              </a:rPr>
              <a:t>X-Learner Placebo ATE: 0.0013</a:t>
            </a:r>
          </a:p>
          <a:p>
            <a:pPr marL="742950" lvl="1" indent="-285750" defTabSz="457200">
              <a:buFont typeface="Courier New"/>
              <a:buChar char="o"/>
            </a:pPr>
            <a:r>
              <a:rPr lang="en-US" sz="1600">
                <a:solidFill>
                  <a:schemeClr val="tx1"/>
                </a:solidFill>
                <a:latin typeface="Segoe UI"/>
                <a:ea typeface="Segoe UI Historic"/>
                <a:cs typeface="Segoe UI"/>
              </a:rPr>
              <a:t>Close to zero, meaning it is more robust to bias and spurious correlations.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DF3B8-C2D6-6A21-198C-E3C9DF41A87C}"/>
              </a:ext>
            </a:extLst>
          </p:cNvPr>
          <p:cNvSpPr txBox="1"/>
          <p:nvPr/>
        </p:nvSpPr>
        <p:spPr>
          <a:xfrm>
            <a:off x="274718" y="5386378"/>
            <a:ext cx="13943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i="1" u="sng">
                <a:solidFill>
                  <a:srgbClr val="767171"/>
                </a:solidFill>
                <a:latin typeface="Segoe UI"/>
                <a:cs typeface="Segoe UI"/>
              </a:rPr>
              <a:t>PLACEBO TREATMENT</a:t>
            </a:r>
            <a:endParaRPr lang="en-US" sz="1600"/>
          </a:p>
        </p:txBody>
      </p:sp>
      <p:sp>
        <p:nvSpPr>
          <p:cNvPr id="18" name="AutoShape 2" descr="Nick Suzuki Cooks">
            <a:extLst>
              <a:ext uri="{FF2B5EF4-FFF2-40B4-BE49-F238E27FC236}">
                <a16:creationId xmlns:a16="http://schemas.microsoft.com/office/drawing/2014/main" id="{E0D7AB4B-5691-0603-890A-7EF8F4854E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Nick Suzuki Cooks">
            <a:extLst>
              <a:ext uri="{FF2B5EF4-FFF2-40B4-BE49-F238E27FC236}">
                <a16:creationId xmlns:a16="http://schemas.microsoft.com/office/drawing/2014/main" id="{2A6A47A4-EAFC-07F3-E2FF-8075F5B35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CD1E-8A02-3EE9-4F8B-7087666B1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7BF6E-51CA-1F0C-55D9-9A5B3FAAA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5412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9705" indent="-179705"/>
            <a:r>
              <a:rPr lang="en-US" sz="2000" b="1">
                <a:latin typeface="Segoe UI"/>
                <a:cs typeface="Segoe UI"/>
              </a:rPr>
              <a:t>CATE Analysis</a:t>
            </a:r>
            <a:endParaRPr lang="en-CA" sz="2000" b="1"/>
          </a:p>
        </p:txBody>
      </p:sp>
      <p:sp>
        <p:nvSpPr>
          <p:cNvPr id="11" name="Slide Number Placeholder 37">
            <a:extLst>
              <a:ext uri="{FF2B5EF4-FFF2-40B4-BE49-F238E27FC236}">
                <a16:creationId xmlns:a16="http://schemas.microsoft.com/office/drawing/2014/main" id="{7D22EA85-3B4F-7234-49D0-675513F16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11</a:t>
            </a:fld>
            <a:endParaRPr lang="en-CA"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E7262-A5C3-2C7D-F407-A7D4DACAD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46" y="919061"/>
            <a:ext cx="8933843" cy="4420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3F5B69-1B2E-3BE3-4A25-AB073AC5743A}"/>
              </a:ext>
            </a:extLst>
          </p:cNvPr>
          <p:cNvSpPr txBox="1"/>
          <p:nvPr/>
        </p:nvSpPr>
        <p:spPr>
          <a:xfrm>
            <a:off x="762000" y="5552873"/>
            <a:ext cx="106598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Segoe UI"/>
                <a:cs typeface="Segoe UI"/>
              </a:rPr>
              <a:t>For X-learners, both</a:t>
            </a:r>
            <a:r>
              <a:rPr lang="en-US" sz="1600">
                <a:latin typeface="Segoe UI"/>
                <a:ea typeface="+mn-lt"/>
                <a:cs typeface="Segoe UI"/>
              </a:rPr>
              <a:t> bars are negative, meaning the SMS treatment lowers the likelihood of no-show regardless of scholarship status.</a:t>
            </a:r>
            <a:endParaRPr lang="en-US" sz="1600">
              <a:latin typeface="Aptos"/>
              <a:ea typeface="+mn-lt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Segoe UI"/>
                <a:ea typeface="+mn-lt"/>
                <a:cs typeface="Segoe UI"/>
              </a:rPr>
              <a:t>Patients without scholarships are more responsive to SMS reminders and show up more often when reminded.</a:t>
            </a:r>
          </a:p>
        </p:txBody>
      </p:sp>
    </p:spTree>
    <p:extLst>
      <p:ext uri="{BB962C8B-B14F-4D97-AF65-F5344CB8AC3E}">
        <p14:creationId xmlns:p14="http://schemas.microsoft.com/office/powerpoint/2010/main" val="2574042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A0D3C-EC62-4BE5-1390-E67C47B8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2BA09-D9A0-C34A-59A5-6C2A736B5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5412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9705" indent="-179705"/>
            <a:r>
              <a:rPr lang="en-US" sz="2000" b="1">
                <a:latin typeface="Segoe UI"/>
                <a:cs typeface="Segoe UI"/>
              </a:rPr>
              <a:t>SHAP Analysis</a:t>
            </a:r>
            <a:endParaRPr lang="en-CA" sz="2000" b="1"/>
          </a:p>
        </p:txBody>
      </p:sp>
      <p:sp>
        <p:nvSpPr>
          <p:cNvPr id="11" name="Slide Number Placeholder 37">
            <a:extLst>
              <a:ext uri="{FF2B5EF4-FFF2-40B4-BE49-F238E27FC236}">
                <a16:creationId xmlns:a16="http://schemas.microsoft.com/office/drawing/2014/main" id="{340C358C-3999-C8D9-42CC-1149BA2DB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12</a:t>
            </a:fld>
            <a:endParaRPr lang="en-CA"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0C1FD-CA9A-B406-E407-46B36C1D6E28}"/>
              </a:ext>
            </a:extLst>
          </p:cNvPr>
          <p:cNvSpPr txBox="1"/>
          <p:nvPr/>
        </p:nvSpPr>
        <p:spPr>
          <a:xfrm>
            <a:off x="753894" y="5674468"/>
            <a:ext cx="1065989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700">
                <a:latin typeface="Segoe UI"/>
                <a:cs typeface="Segoe UI"/>
              </a:rPr>
              <a:t>Patients with long wait times benefit more from SMS reminders, as it reduces their probability of no-show.</a:t>
            </a:r>
            <a:endParaRPr lang="en-US" sz="1700">
              <a:latin typeface="Aptos" panose="02110004020202020204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700">
                <a:latin typeface="Segoe UI"/>
                <a:ea typeface="+mn-lt"/>
                <a:cs typeface="+mn-lt"/>
              </a:rPr>
              <a:t>Older patients experience a greater reduction in no-show probability when they receive an SMS reminder.</a:t>
            </a:r>
            <a:endParaRPr lang="en-US" sz="1700">
              <a:latin typeface="Segoe UI"/>
              <a:ea typeface="+mn-lt"/>
              <a:cs typeface="Segoe UI"/>
            </a:endParaRPr>
          </a:p>
        </p:txBody>
      </p:sp>
      <p:pic>
        <p:nvPicPr>
          <p:cNvPr id="6" name="Picture 5" descr="A graph with blue and pink dots&#10;&#10;AI-generated content may be incorrect.">
            <a:extLst>
              <a:ext uri="{FF2B5EF4-FFF2-40B4-BE49-F238E27FC236}">
                <a16:creationId xmlns:a16="http://schemas.microsoft.com/office/drawing/2014/main" id="{C34D2A42-5414-5E5A-3227-EF930B03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919347"/>
            <a:ext cx="73056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5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0B666-E3A1-E715-A48A-B3D5A418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36896-24AE-800F-5FD6-C9D59E68C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541262"/>
          </a:xfrm>
        </p:spPr>
        <p:txBody>
          <a:bodyPr>
            <a:normAutofit/>
          </a:bodyPr>
          <a:lstStyle/>
          <a:p>
            <a:r>
              <a:rPr lang="en-US" sz="2000" b="1"/>
              <a:t>Threats to Validity</a:t>
            </a:r>
            <a:endParaRPr lang="en-CA" sz="2000" b="1"/>
          </a:p>
        </p:txBody>
      </p:sp>
      <p:sp>
        <p:nvSpPr>
          <p:cNvPr id="11" name="Slide Number Placeholder 37">
            <a:extLst>
              <a:ext uri="{FF2B5EF4-FFF2-40B4-BE49-F238E27FC236}">
                <a16:creationId xmlns:a16="http://schemas.microsoft.com/office/drawing/2014/main" id="{24BD9A38-2D88-F443-4622-69D4444A8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13</a:t>
            </a:fld>
            <a:endParaRPr lang="en-CA">
              <a:latin typeface="Segoe UI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9EB96-5AFA-ABFA-534D-D7137DC365EB}"/>
              </a:ext>
            </a:extLst>
          </p:cNvPr>
          <p:cNvSpPr txBox="1"/>
          <p:nvPr/>
        </p:nvSpPr>
        <p:spPr>
          <a:xfrm>
            <a:off x="20537" y="516694"/>
            <a:ext cx="12160940" cy="67403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zh-CN" altLang="en-US" b="1">
              <a:latin typeface="Segoe UI"/>
              <a:ea typeface="等线"/>
              <a:cs typeface="Segoe UI"/>
            </a:endParaRPr>
          </a:p>
          <a:p>
            <a:pPr marL="342900" indent="-342900">
              <a:buAutoNum type="arabicPeriod"/>
            </a:pPr>
            <a:r>
              <a:rPr lang="zh-CN" b="1">
                <a:latin typeface="Segoe UI"/>
                <a:ea typeface="+mn-lt"/>
                <a:cs typeface="+mn-lt"/>
              </a:rPr>
              <a:t>Predictive Model Limitations</a:t>
            </a:r>
            <a:endParaRPr lang="en-US" altLang="zh-CN"/>
          </a:p>
          <a:p>
            <a:pPr marL="800100" lvl="1" indent="-342900">
              <a:buFont typeface="Courier New"/>
              <a:buChar char="o"/>
            </a:pPr>
            <a:r>
              <a:rPr lang="zh-CN">
                <a:latin typeface="Segoe UI"/>
                <a:ea typeface="等线"/>
                <a:cs typeface="Segoe UI"/>
              </a:rPr>
              <a:t>T</a:t>
            </a:r>
            <a:r>
              <a:rPr lang="en-US" altLang="zh-CN">
                <a:latin typeface="Segoe UI"/>
                <a:ea typeface="等线"/>
                <a:cs typeface="Segoe UI"/>
              </a:rPr>
              <a:t>he</a:t>
            </a:r>
            <a:r>
              <a:rPr lang="zh-CN" altLang="en-US" b="1">
                <a:latin typeface="Segoe UI"/>
                <a:ea typeface="等线"/>
                <a:cs typeface="Segoe UI"/>
              </a:rPr>
              <a:t> </a:t>
            </a:r>
            <a:r>
              <a:rPr lang="en-US" altLang="zh-CN">
                <a:latin typeface="Segoe UI"/>
                <a:ea typeface="+mn-lt"/>
                <a:cs typeface="+mn-lt"/>
              </a:rPr>
              <a:t>predictive models all struggle with identifying no-show cases, with </a:t>
            </a:r>
            <a:r>
              <a:rPr lang="en-US" altLang="zh-CN" b="1">
                <a:solidFill>
                  <a:schemeClr val="accent1"/>
                </a:solidFill>
                <a:latin typeface="Segoe UI"/>
                <a:ea typeface="+mn-lt"/>
                <a:cs typeface="+mn-lt"/>
              </a:rPr>
              <a:t>low recall</a:t>
            </a:r>
            <a:r>
              <a:rPr lang="en-US">
                <a:latin typeface="Segoe UI"/>
                <a:ea typeface="+mn-lt"/>
                <a:cs typeface="+mn-lt"/>
              </a:rPr>
              <a:t>(0.02-0.12), which may compromise causal inference validity</a:t>
            </a:r>
            <a:endParaRPr lang="zh-CN" altLang="en-US">
              <a:latin typeface="Segoe UI"/>
              <a:ea typeface="+mn-lt"/>
              <a:cs typeface="+mn-lt"/>
            </a:endParaRPr>
          </a:p>
          <a:p>
            <a:pPr lvl="1"/>
            <a:endParaRPr lang="en-US" altLang="zh-CN">
              <a:latin typeface="Segoe UI"/>
              <a:ea typeface="等线"/>
              <a:cs typeface="Segoe UI"/>
            </a:endParaRPr>
          </a:p>
          <a:p>
            <a:pPr marL="342900" indent="-342900">
              <a:buAutoNum type="arabicPeriod"/>
            </a:pPr>
            <a:r>
              <a:rPr lang="zh-CN" altLang="en-US" b="1">
                <a:latin typeface="Segoe UI"/>
                <a:ea typeface="等线"/>
                <a:cs typeface="Segoe UI"/>
              </a:rPr>
              <a:t>Selection Bias:</a:t>
            </a:r>
            <a:r>
              <a:rPr lang="zh-CN" altLang="en-US">
                <a:latin typeface="Segoe UI"/>
                <a:ea typeface="等线"/>
                <a:cs typeface="+mn-lt"/>
              </a:rPr>
              <a:t> </a:t>
            </a:r>
            <a:r>
              <a:rPr lang="zh-CN">
                <a:latin typeface="Segoe UI"/>
                <a:ea typeface="等线"/>
                <a:cs typeface="+mn-lt"/>
              </a:rPr>
              <a:t>SMS reminders may </a:t>
            </a:r>
            <a:r>
              <a:rPr lang="zh-CN" b="1">
                <a:solidFill>
                  <a:schemeClr val="accent1"/>
                </a:solidFill>
                <a:latin typeface="Segoe UI"/>
                <a:ea typeface="等线"/>
                <a:cs typeface="+mn-lt"/>
              </a:rPr>
              <a:t>not be randomly assigned</a:t>
            </a:r>
            <a:r>
              <a:rPr lang="zh-CN">
                <a:latin typeface="Segoe UI"/>
                <a:ea typeface="等线"/>
                <a:cs typeface="+mn-lt"/>
              </a:rPr>
              <a:t> to patients</a:t>
            </a:r>
            <a:endParaRPr lang="en-US">
              <a:latin typeface="Segoe UI"/>
              <a:ea typeface="等线"/>
              <a:cs typeface="Segoe U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>
                <a:latin typeface="Segoe UI"/>
                <a:ea typeface="等线"/>
                <a:cs typeface="Segoe UI"/>
              </a:rPr>
              <a:t>Certain types </a:t>
            </a:r>
            <a:r>
              <a:rPr lang="en-US">
                <a:latin typeface="Segoe UI"/>
                <a:ea typeface="+mn-lt"/>
                <a:cs typeface="+mn-lt"/>
              </a:rPr>
              <a:t>of patients (younger, tech-savvy) might be more likely to receive SMS</a:t>
            </a:r>
            <a:endParaRPr lang="en-US">
              <a:latin typeface="Segoe UI"/>
              <a:ea typeface="等线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>
                <a:latin typeface="Segoe UI"/>
                <a:ea typeface="+mn-lt"/>
                <a:cs typeface="+mn-lt"/>
              </a:rPr>
              <a:t>T-Learner's positive ATE (0.0578) contrasts with other models, suggesting potential bias</a:t>
            </a:r>
            <a:endParaRPr lang="en-US">
              <a:latin typeface="Segoe UI"/>
              <a:ea typeface="等线"/>
              <a:cs typeface="+mn-lt"/>
            </a:endParaRPr>
          </a:p>
          <a:p>
            <a:pPr marL="342900" indent="-342900">
              <a:buAutoNum type="arabicPeriod"/>
            </a:pPr>
            <a:endParaRPr lang="en-US" altLang="zh-CN" b="1">
              <a:latin typeface="Segoe U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zh-CN" b="1">
                <a:latin typeface="Segoe UI"/>
                <a:ea typeface="+mn-lt"/>
                <a:cs typeface="+mn-lt"/>
              </a:rPr>
              <a:t>Temporal Aspects</a:t>
            </a:r>
            <a:endParaRPr lang="zh-CN" altLang="en-US">
              <a:latin typeface="Segoe UI"/>
              <a:ea typeface="等线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altLang="zh-CN">
                <a:latin typeface="Segoe UI"/>
                <a:ea typeface="等线"/>
                <a:cs typeface="+mn-lt"/>
              </a:rPr>
              <a:t>The </a:t>
            </a:r>
            <a:r>
              <a:rPr lang="en-US">
                <a:latin typeface="Segoe UI"/>
                <a:ea typeface="等线"/>
                <a:cs typeface="+mn-lt"/>
              </a:rPr>
              <a:t>analysis doesn't account for </a:t>
            </a:r>
            <a:r>
              <a:rPr lang="en-US" b="1">
                <a:solidFill>
                  <a:schemeClr val="accent1"/>
                </a:solidFill>
                <a:latin typeface="Segoe UI"/>
                <a:ea typeface="等线"/>
                <a:cs typeface="+mn-lt"/>
              </a:rPr>
              <a:t>potential temporal trends or seasonality</a:t>
            </a:r>
            <a:r>
              <a:rPr lang="en-US">
                <a:latin typeface="Segoe UI"/>
                <a:ea typeface="等线"/>
                <a:cs typeface="+mn-lt"/>
              </a:rPr>
              <a:t> in appointment no-shows, which could confound the relationship between SMS reminders and attendance.</a:t>
            </a:r>
            <a:endParaRPr lang="en-US" altLang="zh-CN">
              <a:latin typeface="Segoe UI"/>
              <a:ea typeface="等线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Segoe UI"/>
                <a:ea typeface="等线"/>
                <a:cs typeface="+mn-lt"/>
              </a:rPr>
              <a:t>The  causal effect of SMS reminders might </a:t>
            </a:r>
            <a:r>
              <a:rPr lang="en-US" b="1">
                <a:solidFill>
                  <a:schemeClr val="accent1"/>
                </a:solidFill>
                <a:latin typeface="Segoe UI"/>
                <a:ea typeface="等线"/>
                <a:cs typeface="+mn-lt"/>
              </a:rPr>
              <a:t>vary over time</a:t>
            </a:r>
            <a:r>
              <a:rPr lang="en-US">
                <a:solidFill>
                  <a:srgbClr val="000000"/>
                </a:solidFill>
                <a:latin typeface="Segoe UI"/>
                <a:ea typeface="等线"/>
                <a:cs typeface="+mn-lt"/>
              </a:rPr>
              <a:t> as patients become accustomed to receiving them.</a:t>
            </a:r>
          </a:p>
          <a:p>
            <a:pPr marL="800100" lvl="1" indent="-342900">
              <a:buFont typeface="Courier New"/>
              <a:buChar char="o"/>
            </a:pPr>
            <a:endParaRPr lang="en-US" altLang="zh-CN" b="1">
              <a:latin typeface="Segoe UI"/>
              <a:ea typeface="等线" panose="02010600030101010101" pitchFamily="2" charset="-122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zh-CN" b="1">
                <a:latin typeface="Segoe UI"/>
                <a:ea typeface="+mn-lt"/>
                <a:cs typeface="+mn-lt"/>
              </a:rPr>
              <a:t>External Validity</a:t>
            </a:r>
            <a:endParaRPr lang="en-US" altLang="zh-CN" b="1">
              <a:latin typeface="Segoe UI"/>
              <a:ea typeface="等线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altLang="zh-CN">
                <a:latin typeface="Segoe UI"/>
                <a:ea typeface="+mn-lt"/>
                <a:cs typeface="+mn-lt"/>
              </a:rPr>
              <a:t>Results</a:t>
            </a:r>
            <a:r>
              <a:rPr lang="en-US" altLang="zh-CN" b="1">
                <a:latin typeface="Segoe UI"/>
                <a:ea typeface="+mn-lt"/>
                <a:cs typeface="+mn-lt"/>
              </a:rPr>
              <a:t> </a:t>
            </a:r>
            <a:r>
              <a:rPr lang="en-US">
                <a:latin typeface="Segoe UI"/>
                <a:ea typeface="+mn-lt"/>
                <a:cs typeface="+mn-lt"/>
              </a:rPr>
              <a:t>may not generalize to different healthcare settings or patient populations</a:t>
            </a:r>
            <a:endParaRPr lang="en-US" altLang="zh-CN" b="1">
              <a:latin typeface="Segoe UI"/>
              <a:ea typeface="等线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>
                <a:latin typeface="Segoe UI"/>
                <a:ea typeface="+mn-lt"/>
                <a:cs typeface="+mn-lt"/>
              </a:rPr>
              <a:t>SMS effectiveness might depend on cultural and socioeconomic factors</a:t>
            </a:r>
          </a:p>
          <a:p>
            <a:pPr lvl="1"/>
            <a:endParaRPr lang="en-US">
              <a:latin typeface="Segoe U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zh-CN" b="1">
                <a:latin typeface="Segoe UI"/>
                <a:ea typeface="+mn-lt"/>
                <a:cs typeface="+mn-lt"/>
              </a:rPr>
              <a:t>Model</a:t>
            </a:r>
            <a:r>
              <a:rPr lang="zh-CN" altLang="en-US" b="1">
                <a:latin typeface="Segoe UI"/>
                <a:ea typeface="+mn-lt"/>
                <a:cs typeface="+mn-lt"/>
              </a:rPr>
              <a:t> </a:t>
            </a:r>
            <a:r>
              <a:rPr lang="en-US" altLang="zh-CN" b="1">
                <a:latin typeface="Segoe UI"/>
                <a:ea typeface="+mn-lt"/>
                <a:cs typeface="+mn-lt"/>
              </a:rPr>
              <a:t>Assumptions</a:t>
            </a:r>
            <a:r>
              <a:rPr lang="zh-CN" altLang="en-US" b="1">
                <a:latin typeface="Segoe UI"/>
                <a:ea typeface="+mn-lt"/>
                <a:cs typeface="+mn-lt"/>
              </a:rPr>
              <a:t> </a:t>
            </a:r>
            <a:r>
              <a:rPr lang="en-US" altLang="zh-CN" b="1">
                <a:latin typeface="Segoe UI"/>
                <a:ea typeface="+mn-lt"/>
                <a:cs typeface="+mn-lt"/>
              </a:rPr>
              <a:t>&amp;</a:t>
            </a:r>
            <a:r>
              <a:rPr lang="zh-CN" altLang="en-US" b="1">
                <a:latin typeface="Segoe UI"/>
                <a:ea typeface="+mn-lt"/>
                <a:cs typeface="+mn-lt"/>
              </a:rPr>
              <a:t> </a:t>
            </a:r>
            <a:r>
              <a:rPr lang="en-US" altLang="zh-CN" b="1">
                <a:latin typeface="Segoe UI"/>
                <a:ea typeface="+mn-lt"/>
                <a:cs typeface="+mn-lt"/>
              </a:rPr>
              <a:t>Methodological</a:t>
            </a:r>
            <a:r>
              <a:rPr lang="zh-CN" altLang="en-US" b="1">
                <a:latin typeface="Segoe UI"/>
                <a:ea typeface="+mn-lt"/>
                <a:cs typeface="+mn-lt"/>
              </a:rPr>
              <a:t> </a:t>
            </a:r>
            <a:r>
              <a:rPr lang="en-US" altLang="zh-CN" b="1">
                <a:latin typeface="Segoe UI"/>
                <a:ea typeface="+mn-lt"/>
                <a:cs typeface="+mn-lt"/>
              </a:rPr>
              <a:t>Issues</a:t>
            </a:r>
            <a:endParaRPr lang="zh-CN" altLang="en-US" b="1">
              <a:latin typeface="Segoe UI"/>
              <a:ea typeface="等线"/>
              <a:cs typeface="+mn-lt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altLang="zh-CN">
                <a:latin typeface="Segoe UI"/>
                <a:ea typeface="等线"/>
                <a:cs typeface="Segoe UI"/>
              </a:rPr>
              <a:t>SMOTE </a:t>
            </a:r>
            <a:r>
              <a:rPr lang="en-US">
                <a:latin typeface="Segoe UI"/>
                <a:ea typeface="等线"/>
                <a:cs typeface="Segoe UI"/>
              </a:rPr>
              <a:t>resampling for class imbalance may introduce artificial patterns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latin typeface="Segoe UI"/>
                <a:ea typeface="等线"/>
                <a:cs typeface="Segoe UI"/>
              </a:rPr>
              <a:t>Placebo tests suggest T-Learner may detect spurious effects (placebo effect: 0.0132)</a:t>
            </a:r>
          </a:p>
          <a:p>
            <a:pPr lvl="1">
              <a:buFont typeface="Arial"/>
              <a:buChar char="•"/>
            </a:pPr>
            <a:endParaRPr lang="en-US" altLang="zh-CN" b="1">
              <a:ea typeface="等线"/>
              <a:cs typeface="Segoe UI"/>
            </a:endParaRPr>
          </a:p>
          <a:p>
            <a:pPr marL="800100" lvl="1" indent="-342900">
              <a:buFont typeface="Courier New"/>
              <a:buChar char="o"/>
            </a:pPr>
            <a:endParaRPr lang="zh-CN" altLang="en-US">
              <a:ea typeface="等线"/>
            </a:endParaRPr>
          </a:p>
          <a:p>
            <a:pPr marL="800100" lvl="1" indent="-342900">
              <a:buFont typeface="Courier New"/>
              <a:buChar char="o"/>
            </a:pPr>
            <a:endParaRPr lang="zh-CN" alt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114712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7A1C-40DE-483A-2D61-CF99574F7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95057B-FD7A-F1EA-7B01-ED1FB0E049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541262"/>
          </a:xfrm>
        </p:spPr>
        <p:txBody>
          <a:bodyPr>
            <a:normAutofit/>
          </a:bodyPr>
          <a:lstStyle/>
          <a:p>
            <a:r>
              <a:rPr lang="en-US" sz="2000" b="1"/>
              <a:t>Conclusions &amp; Recommendations</a:t>
            </a:r>
            <a:endParaRPr lang="en-CA" sz="2000" b="1"/>
          </a:p>
        </p:txBody>
      </p:sp>
      <p:sp>
        <p:nvSpPr>
          <p:cNvPr id="11" name="Slide Number Placeholder 37">
            <a:extLst>
              <a:ext uri="{FF2B5EF4-FFF2-40B4-BE49-F238E27FC236}">
                <a16:creationId xmlns:a16="http://schemas.microsoft.com/office/drawing/2014/main" id="{84CDF9EA-C958-C1D3-F7CF-2454508F7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14</a:t>
            </a:fld>
            <a:endParaRPr lang="en-CA">
              <a:latin typeface="Segoe UI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0EBDE0-DB24-AED6-8120-71DDDAC5AD0F}"/>
              </a:ext>
            </a:extLst>
          </p:cNvPr>
          <p:cNvSpPr txBox="1"/>
          <p:nvPr/>
        </p:nvSpPr>
        <p:spPr>
          <a:xfrm>
            <a:off x="434555" y="648975"/>
            <a:ext cx="11082009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>
                <a:solidFill>
                  <a:schemeClr val="accent1"/>
                </a:solidFill>
                <a:latin typeface="Segoe UI"/>
                <a:ea typeface="等线"/>
                <a:cs typeface="Segoe UI"/>
              </a:rPr>
              <a:t>Conclusions:</a:t>
            </a:r>
            <a:endParaRPr lang="zh-CN"/>
          </a:p>
          <a:p>
            <a:pPr marL="342900" indent="-342900">
              <a:buAutoNum type="arabicPeriod"/>
            </a:pPr>
            <a:r>
              <a:rPr lang="en-US" altLang="zh-CN" b="1">
                <a:latin typeface="Segoe UI"/>
                <a:ea typeface="+mn-lt"/>
                <a:cs typeface="+mn-lt"/>
              </a:rPr>
              <a:t>Overall Causal Effect: </a:t>
            </a:r>
            <a:r>
              <a:rPr lang="en-US" altLang="zh-CN">
                <a:latin typeface="Segoe UI"/>
                <a:ea typeface="+mn-lt"/>
                <a:cs typeface="+mn-lt"/>
              </a:rPr>
              <a:t>SMS reminders generally reduce no-show rates</a:t>
            </a:r>
            <a:endParaRPr lang="zh-CN" altLang="en-US" sz="2000" b="1">
              <a:solidFill>
                <a:srgbClr val="156082"/>
              </a:solidFill>
              <a:latin typeface="Segoe UI"/>
              <a:ea typeface="等线"/>
              <a:cs typeface="Segoe UI"/>
            </a:endParaRPr>
          </a:p>
          <a:p>
            <a:r>
              <a:rPr lang="en-US" altLang="zh-CN" b="1">
                <a:latin typeface="Segoe UI"/>
                <a:ea typeface="+mn-lt"/>
                <a:cs typeface="+mn-lt"/>
              </a:rPr>
              <a:t>2.</a:t>
            </a:r>
            <a:r>
              <a:rPr lang="zh-CN" altLang="en-US" b="1">
                <a:latin typeface="Segoe UI"/>
                <a:ea typeface="+mn-lt"/>
                <a:cs typeface="+mn-lt"/>
              </a:rPr>
              <a:t>  </a:t>
            </a:r>
            <a:r>
              <a:rPr lang="zh-CN" b="1">
                <a:latin typeface="Segoe UI"/>
                <a:ea typeface="+mn-lt"/>
                <a:cs typeface="+mn-lt"/>
              </a:rPr>
              <a:t>Heterogeneous Effects</a:t>
            </a:r>
            <a:r>
              <a:rPr lang="en-US" altLang="zh-CN" b="1">
                <a:latin typeface="Segoe UI"/>
                <a:ea typeface="+mn-lt"/>
                <a:cs typeface="+mn-lt"/>
              </a:rPr>
              <a:t>:</a:t>
            </a:r>
            <a:r>
              <a:rPr lang="en-US" altLang="zh-CN">
                <a:latin typeface="Segoe UI"/>
                <a:ea typeface="+mn-lt"/>
                <a:cs typeface="+mn-lt"/>
              </a:rPr>
              <a:t> </a:t>
            </a:r>
            <a:r>
              <a:rPr lang="en-US">
                <a:latin typeface="Segoe UI"/>
                <a:ea typeface="+mn-lt"/>
                <a:cs typeface="+mn-lt"/>
              </a:rPr>
              <a:t>The causal effect of SMS reminders varies across different patient subgroups:</a:t>
            </a:r>
          </a:p>
          <a:p>
            <a:pPr marL="800100" lvl="1" indent="-342900">
              <a:buFont typeface="Courier New"/>
              <a:buChar char="o"/>
            </a:pPr>
            <a:r>
              <a:rPr lang="en-US" altLang="zh-CN">
                <a:solidFill>
                  <a:schemeClr val="accent1"/>
                </a:solidFill>
                <a:latin typeface="Segoe UI"/>
                <a:ea typeface="+mn-lt"/>
                <a:cs typeface="+mn-lt"/>
              </a:rPr>
              <a:t>Age Groups:</a:t>
            </a:r>
            <a:r>
              <a:rPr lang="en-US" altLang="zh-CN">
                <a:latin typeface="Segoe UI"/>
                <a:ea typeface="+mn-lt"/>
                <a:cs typeface="+mn-lt"/>
              </a:rPr>
              <a:t> </a:t>
            </a:r>
            <a:r>
              <a:rPr lang="en-US">
                <a:latin typeface="Segoe UI"/>
                <a:ea typeface="+mn-lt"/>
                <a:cs typeface="+mn-lt"/>
              </a:rPr>
              <a:t>SMS reminders appear most effective for young adults and adults, with less impact on children and the elderly.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solidFill>
                  <a:schemeClr val="accent1"/>
                </a:solidFill>
                <a:latin typeface="Segoe UI"/>
                <a:ea typeface="+mn-lt"/>
                <a:cs typeface="+mn-lt"/>
              </a:rPr>
              <a:t>Scholarship Status:</a:t>
            </a:r>
            <a:r>
              <a:rPr lang="en-US">
                <a:latin typeface="Segoe UI"/>
                <a:ea typeface="+mn-lt"/>
                <a:cs typeface="+mn-lt"/>
              </a:rPr>
              <a:t> Patients with scholarships show a stronger response to SMS reminders.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solidFill>
                  <a:schemeClr val="accent1"/>
                </a:solidFill>
                <a:latin typeface="Segoe UI"/>
                <a:ea typeface="+mn-lt"/>
                <a:cs typeface="+mn-lt"/>
              </a:rPr>
              <a:t>Wait Time:</a:t>
            </a:r>
            <a:r>
              <a:rPr lang="en-US">
                <a:latin typeface="Segoe UI"/>
                <a:ea typeface="+mn-lt"/>
                <a:cs typeface="+mn-lt"/>
              </a:rPr>
              <a:t> Patients with longer wait times show greater reduction in no-shows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54A654-3BB2-AAC4-B155-95548ABA3861}"/>
              </a:ext>
            </a:extLst>
          </p:cNvPr>
          <p:cNvSpPr txBox="1"/>
          <p:nvPr/>
        </p:nvSpPr>
        <p:spPr>
          <a:xfrm>
            <a:off x="434556" y="2870581"/>
            <a:ext cx="11082009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rgbClr val="066085"/>
                </a:solidFill>
                <a:latin typeface="Segoe UI"/>
                <a:ea typeface="+mn-lt"/>
                <a:cs typeface="Segoe UI"/>
              </a:rPr>
              <a:t>Recommendations</a:t>
            </a:r>
            <a:r>
              <a:rPr lang="zh-CN" altLang="en-US" sz="2000" b="1">
                <a:solidFill>
                  <a:schemeClr val="accent1"/>
                </a:solidFill>
                <a:latin typeface="Segoe UI"/>
                <a:ea typeface="等线"/>
                <a:cs typeface="Segoe UI"/>
              </a:rPr>
              <a:t>:</a:t>
            </a:r>
            <a:endParaRPr lang="zh-CN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r>
              <a:rPr lang="en-US" b="1">
                <a:latin typeface="Segoe UI"/>
                <a:ea typeface="+mn-lt"/>
                <a:cs typeface="+mn-lt"/>
              </a:rPr>
              <a:t>Targeted SMS Strategy</a:t>
            </a:r>
            <a:r>
              <a:rPr lang="en-US" altLang="zh-CN" b="1">
                <a:latin typeface="Segoe UI"/>
                <a:ea typeface="+mn-lt"/>
                <a:cs typeface="+mn-lt"/>
              </a:rPr>
              <a:t>: </a:t>
            </a:r>
            <a:r>
              <a:rPr lang="en-US">
                <a:latin typeface="Segoe UI"/>
                <a:ea typeface="+mn-lt"/>
                <a:cs typeface="+mn-lt"/>
              </a:rPr>
              <a:t>Focus on young adults and adults (18-65 years) / </a:t>
            </a:r>
            <a:r>
              <a:rPr lang="en-US">
                <a:ea typeface="+mn-lt"/>
                <a:cs typeface="+mn-lt"/>
              </a:rPr>
              <a:t>patients with longer wait times (&gt;median) / without scholarship support</a:t>
            </a:r>
            <a:endParaRPr lang="zh-CN" altLang="en-US" sz="2000" b="1">
              <a:solidFill>
                <a:srgbClr val="156082"/>
              </a:solidFill>
              <a:latin typeface="Segoe UI"/>
              <a:ea typeface="等线"/>
              <a:cs typeface="Segoe UI"/>
            </a:endParaRPr>
          </a:p>
          <a:p>
            <a:pPr marL="342900" indent="-342900">
              <a:buAutoNum type="arabicPeriod"/>
            </a:pPr>
            <a:endParaRPr lang="en-US" altLang="zh-CN">
              <a:latin typeface="Aptos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zh-CN" b="1">
                <a:latin typeface="Segoe UI"/>
                <a:ea typeface="+mn-lt"/>
                <a:cs typeface="+mn-lt"/>
              </a:rPr>
              <a:t>Heterogeneous Effects</a:t>
            </a:r>
            <a:r>
              <a:rPr lang="en-US" altLang="zh-CN" b="1">
                <a:latin typeface="Segoe UI"/>
                <a:ea typeface="+mn-lt"/>
                <a:cs typeface="+mn-lt"/>
              </a:rPr>
              <a:t>:</a:t>
            </a:r>
            <a:r>
              <a:rPr lang="en-US" altLang="zh-CN">
                <a:latin typeface="Segoe UI"/>
                <a:ea typeface="+mn-lt"/>
                <a:cs typeface="+mn-lt"/>
              </a:rPr>
              <a:t> 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latin typeface="Segoe UI"/>
                <a:ea typeface="+mn-lt"/>
                <a:cs typeface="+mn-lt"/>
              </a:rPr>
              <a:t>Send additional reminders for appointments with longer wait times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latin typeface="Segoe UI"/>
                <a:ea typeface="+mn-lt"/>
                <a:cs typeface="+mn-lt"/>
              </a:rPr>
              <a:t>Customize SMS(Tailor SMS content / Tiered reminder system)</a:t>
            </a:r>
          </a:p>
          <a:p>
            <a:pPr marL="800100" lvl="1" indent="-342900">
              <a:buFont typeface="Courier New"/>
              <a:buChar char="o"/>
            </a:pPr>
            <a:endParaRPr lang="en-US">
              <a:latin typeface="Segoe U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b="1">
                <a:latin typeface="Segoe UI"/>
                <a:ea typeface="+mn-lt"/>
                <a:cs typeface="+mn-lt"/>
              </a:rPr>
              <a:t>Implementation &amp; Research: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latin typeface="Segoe UI"/>
                <a:ea typeface="+mn-lt"/>
                <a:cs typeface="+mn-lt"/>
              </a:rPr>
              <a:t>Use X-Learner over T-Learner for future analyses (more robust results)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latin typeface="Segoe UI"/>
                <a:ea typeface="+mn-lt"/>
                <a:cs typeface="+mn-lt"/>
              </a:rPr>
              <a:t>Conduct randomized controlled trial to address selection bias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Establish monitoring system to track ongoing SMS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06754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4FFF77A-9387-4CDB-87E7-6FDA3350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34263"/>
            <a:ext cx="11512321" cy="557589"/>
          </a:xfrm>
        </p:spPr>
        <p:txBody>
          <a:bodyPr/>
          <a:lstStyle/>
          <a:p>
            <a:r>
              <a:rPr lang="en-US" b="1"/>
              <a:t>QUESTIONS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4255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DF12CF-DE7C-48E3-B203-A0104D7807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CA" err="1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2122317" y="2447137"/>
            <a:ext cx="8934730" cy="2080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6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2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REDUCING NO-SHOW IN</a:t>
            </a:r>
          </a:p>
          <a:p>
            <a:pPr algn="ctr">
              <a:lnSpc>
                <a:spcPct val="80000"/>
              </a:lnSpc>
            </a:pPr>
            <a:endParaRPr lang="en-US" sz="4800" dirty="0">
              <a:solidFill>
                <a:srgbClr val="00B0F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MEDICAL APPOINTMENTS</a:t>
            </a:r>
            <a:endParaRPr lang="en-GB" sz="4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F7977-BB3B-4F76-8D71-81788E7E3A2C}"/>
              </a:ext>
            </a:extLst>
          </p:cNvPr>
          <p:cNvCxnSpPr>
            <a:cxnSpLocks/>
          </p:cNvCxnSpPr>
          <p:nvPr/>
        </p:nvCxnSpPr>
        <p:spPr>
          <a:xfrm>
            <a:off x="2698389" y="3429000"/>
            <a:ext cx="7228713" cy="0"/>
          </a:xfrm>
          <a:prstGeom prst="straightConnector1">
            <a:avLst/>
          </a:prstGeom>
          <a:ln w="158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3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17CE31-0C23-4A80-B5F6-89BF4B243A42}"/>
              </a:ext>
            </a:extLst>
          </p:cNvPr>
          <p:cNvSpPr/>
          <p:nvPr/>
        </p:nvSpPr>
        <p:spPr>
          <a:xfrm>
            <a:off x="311327" y="3315851"/>
            <a:ext cx="2480443" cy="852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CA" sz="1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CAROL WANG</a:t>
            </a:r>
          </a:p>
          <a:p>
            <a:pPr algn="ctr"/>
            <a:r>
              <a:rPr lang="en-CA" sz="1400" b="1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CA" sz="1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CA" sz="14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CccarolW</a:t>
            </a:r>
            <a:endParaRPr lang="en-CA" sz="1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CA" sz="14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3B46F-E6AC-41FA-8005-E4EC3D43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D9371-537F-4783-86B7-A6E50955F7FF}"/>
              </a:ext>
            </a:extLst>
          </p:cNvPr>
          <p:cNvSpPr/>
          <p:nvPr/>
        </p:nvSpPr>
        <p:spPr>
          <a:xfrm>
            <a:off x="2791770" y="3315852"/>
            <a:ext cx="3470680" cy="8528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CA" sz="1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NANDINI SANKARABUKTA</a:t>
            </a:r>
          </a:p>
          <a:p>
            <a:pPr algn="ctr"/>
            <a:r>
              <a:rPr lang="en-CA" sz="1400" b="1" err="1">
                <a:solidFill>
                  <a:schemeClr val="tx1"/>
                </a:solidFill>
                <a:latin typeface="Segoe UI"/>
                <a:cs typeface="Segoe UI"/>
              </a:rPr>
              <a:t>Github</a:t>
            </a:r>
            <a:r>
              <a:rPr lang="en-CA" sz="1400" b="1">
                <a:solidFill>
                  <a:schemeClr val="tx1"/>
                </a:solidFill>
                <a:latin typeface="Segoe UI"/>
                <a:cs typeface="Segoe UI"/>
              </a:rPr>
              <a:t>: </a:t>
            </a:r>
            <a:r>
              <a:rPr lang="en-CA" sz="1400" err="1">
                <a:solidFill>
                  <a:srgbClr val="1F2328"/>
                </a:solidFill>
                <a:latin typeface="Segoe UI"/>
                <a:ea typeface="+mn-lt"/>
                <a:cs typeface="+mn-lt"/>
              </a:rPr>
              <a:t>nandinisankarabukta</a:t>
            </a:r>
            <a:r>
              <a:rPr lang="en-CA" sz="1400">
                <a:solidFill>
                  <a:srgbClr val="1F2328"/>
                </a:solidFill>
                <a:latin typeface="Segoe UI"/>
                <a:ea typeface="+mn-lt"/>
                <a:cs typeface="+mn-lt"/>
              </a:rPr>
              <a:t>-git</a:t>
            </a:r>
            <a:endParaRPr lang="en-CA" sz="1400">
              <a:solidFill>
                <a:schemeClr val="tx1"/>
              </a:solidFill>
              <a:latin typeface="Segoe UI"/>
              <a:cs typeface="Segoe UI" panose="020B0502040204020203" pitchFamily="34" charset="0"/>
            </a:endParaRPr>
          </a:p>
          <a:p>
            <a:pPr algn="ctr"/>
            <a:endParaRPr lang="en-CA" sz="14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712159-3573-4075-A6F1-BB0F93FDC206}"/>
              </a:ext>
            </a:extLst>
          </p:cNvPr>
          <p:cNvSpPr/>
          <p:nvPr/>
        </p:nvSpPr>
        <p:spPr>
          <a:xfrm>
            <a:off x="-1766265" y="992278"/>
            <a:ext cx="5092409" cy="366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r"/>
            <a:r>
              <a:rPr lang="en-CA" b="1" spc="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MMA TEAM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55FE9B04-FE09-43C1-929D-8FE15057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384048"/>
          </a:xfrm>
        </p:spPr>
        <p:txBody>
          <a:bodyPr>
            <a:normAutofit fontScale="90000"/>
          </a:bodyPr>
          <a:lstStyle/>
          <a:p>
            <a:r>
              <a:rPr lang="en-CA" b="1"/>
              <a:t>MEET THE TEAM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8C0977-E272-44A6-A61D-6E1E3258943B}"/>
              </a:ext>
            </a:extLst>
          </p:cNvPr>
          <p:cNvSpPr txBox="1"/>
          <p:nvPr/>
        </p:nvSpPr>
        <p:spPr>
          <a:xfrm>
            <a:off x="6130157" y="3315852"/>
            <a:ext cx="2480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b="1">
                <a:latin typeface="Segoe UI" panose="020B0502040204020203" pitchFamily="34" charset="0"/>
                <a:cs typeface="Segoe UI" panose="020B0502040204020203" pitchFamily="34" charset="0"/>
              </a:rPr>
              <a:t>TEHREEM NASIR</a:t>
            </a:r>
          </a:p>
          <a:p>
            <a:pPr algn="ctr"/>
            <a:r>
              <a:rPr lang="en-CA" sz="1400" b="1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CA" sz="1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CA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14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Tehreemnsr</a:t>
            </a:r>
            <a:endParaRPr lang="en-CA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4174F-CC43-3E44-A516-68E505FA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" b="510"/>
          <a:stretch/>
        </p:blipFill>
        <p:spPr>
          <a:xfrm>
            <a:off x="3636755" y="1451060"/>
            <a:ext cx="1579208" cy="1563114"/>
          </a:xfrm>
          <a:prstGeom prst="ellipse">
            <a:avLst/>
          </a:prstGeom>
          <a:ln w="38100">
            <a:noFill/>
          </a:ln>
          <a:effectLst/>
        </p:spPr>
      </p:pic>
      <p:pic>
        <p:nvPicPr>
          <p:cNvPr id="58372" name="Picture 4">
            <a:extLst>
              <a:ext uri="{FF2B5EF4-FFF2-40B4-BE49-F238E27FC236}">
                <a16:creationId xmlns:a16="http://schemas.microsoft.com/office/drawing/2014/main" id="{C161C626-904B-4D7B-980E-CC4D072AB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6746" y="1451060"/>
            <a:ext cx="1563114" cy="1563114"/>
          </a:xfrm>
          <a:prstGeom prst="ellipse">
            <a:avLst/>
          </a:prstGeom>
          <a:ln w="381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06C875-D269-0095-336E-4E31A87E5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4" descr="A person wearing glasses and a brown jacket&#10;&#10;AI-generated content may be incorrect.">
            <a:extLst>
              <a:ext uri="{FF2B5EF4-FFF2-40B4-BE49-F238E27FC236}">
                <a16:creationId xmlns:a16="http://schemas.microsoft.com/office/drawing/2014/main" id="{8ED41FB1-6166-0081-F78E-A06AAF21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200643" y="1451060"/>
            <a:ext cx="1563114" cy="1563114"/>
          </a:xfrm>
          <a:prstGeom prst="ellipse">
            <a:avLst/>
          </a:prstGeom>
          <a:ln w="381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A9830A-B248-1FEA-4B95-9F35DE8E5F70}"/>
              </a:ext>
            </a:extLst>
          </p:cNvPr>
          <p:cNvSpPr txBox="1"/>
          <p:nvPr/>
        </p:nvSpPr>
        <p:spPr>
          <a:xfrm>
            <a:off x="820436" y="5763675"/>
            <a:ext cx="10568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GitHub Repository: </a:t>
            </a:r>
          </a:p>
          <a:p>
            <a:r>
              <a:rPr lang="en-US"/>
              <a:t>https://github.com/McGill-MMAEnterpriseAnalytics/Medical_Appointment_NoShow/tree/main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B01D6-23C8-9413-1839-3BCE86B37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" b="510"/>
          <a:stretch/>
        </p:blipFill>
        <p:spPr>
          <a:xfrm>
            <a:off x="846764" y="1451060"/>
            <a:ext cx="1579208" cy="1563114"/>
          </a:xfrm>
          <a:prstGeom prst="ellipse">
            <a:avLst/>
          </a:prstGeom>
          <a:ln w="38100"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2AE54-84EE-BEFF-9FE4-F5E5C0809FB9}"/>
              </a:ext>
            </a:extLst>
          </p:cNvPr>
          <p:cNvSpPr txBox="1"/>
          <p:nvPr/>
        </p:nvSpPr>
        <p:spPr>
          <a:xfrm>
            <a:off x="8748117" y="3315851"/>
            <a:ext cx="2480443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sz="1400" b="1">
                <a:latin typeface="Segoe UI"/>
                <a:cs typeface="Segoe UI"/>
              </a:rPr>
              <a:t>KATHERINE GONG</a:t>
            </a:r>
            <a:endParaRPr lang="en-CA" sz="14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CA" sz="1400" b="1" err="1">
                <a:latin typeface="Segoe UI"/>
                <a:cs typeface="Segoe UI"/>
              </a:rPr>
              <a:t>Github</a:t>
            </a:r>
            <a:r>
              <a:rPr lang="en-CA" sz="1400" b="1">
                <a:latin typeface="Segoe UI"/>
                <a:cs typeface="Segoe UI"/>
              </a:rPr>
              <a:t>:</a:t>
            </a:r>
            <a:r>
              <a:rPr lang="en-CA" sz="1400">
                <a:latin typeface="Segoe UI"/>
                <a:cs typeface="Segoe UI"/>
              </a:rPr>
              <a:t> katherine24s</a:t>
            </a:r>
            <a:endParaRPr lang="en-CA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5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491825"/>
          </a:xfrm>
        </p:spPr>
        <p:txBody>
          <a:bodyPr>
            <a:normAutofit/>
          </a:bodyPr>
          <a:lstStyle/>
          <a:p>
            <a:r>
              <a:rPr lang="en-US" sz="2000" b="1"/>
              <a:t>Enterprise Data Science: Data Science Lifecycle</a:t>
            </a:r>
            <a:endParaRPr lang="en-CA" sz="2000" b="1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F260AC0B-258D-3F88-ACD7-5937A67AC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4</a:t>
            </a:fld>
            <a:endParaRPr lang="en-CA">
              <a:latin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A48E16-582A-A1CF-6779-BE18C579A237}"/>
              </a:ext>
            </a:extLst>
          </p:cNvPr>
          <p:cNvCxnSpPr>
            <a:cxnSpLocks/>
          </p:cNvCxnSpPr>
          <p:nvPr/>
        </p:nvCxnSpPr>
        <p:spPr>
          <a:xfrm>
            <a:off x="1555473" y="3904199"/>
            <a:ext cx="8824238" cy="0"/>
          </a:xfrm>
          <a:prstGeom prst="line">
            <a:avLst/>
          </a:prstGeom>
          <a:ln w="12700">
            <a:solidFill>
              <a:srgbClr val="767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8CB172-96CB-B771-996A-CA4D3F0F7862}"/>
              </a:ext>
            </a:extLst>
          </p:cNvPr>
          <p:cNvSpPr txBox="1"/>
          <p:nvPr/>
        </p:nvSpPr>
        <p:spPr>
          <a:xfrm>
            <a:off x="2751139" y="5144199"/>
            <a:ext cx="6290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Develop a data-driven solution the predict and reduces patient no-show rates   </a:t>
            </a:r>
          </a:p>
        </p:txBody>
      </p:sp>
      <p:sp>
        <p:nvSpPr>
          <p:cNvPr id="18" name="AutoShape 2" descr="Nick Suzuki Cooks">
            <a:extLst>
              <a:ext uri="{FF2B5EF4-FFF2-40B4-BE49-F238E27FC236}">
                <a16:creationId xmlns:a16="http://schemas.microsoft.com/office/drawing/2014/main" id="{1326BE7B-9B05-300D-6BD4-1EB731576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Nick Suzuki Cooks">
            <a:extLst>
              <a:ext uri="{FF2B5EF4-FFF2-40B4-BE49-F238E27FC236}">
                <a16:creationId xmlns:a16="http://schemas.microsoft.com/office/drawing/2014/main" id="{FCAB862F-1303-9BCE-17C4-D49DE7353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A98FB-34C2-2BCD-5433-20FD154E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72" y="1817147"/>
            <a:ext cx="7760099" cy="1930499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BC110B5A-FF21-2EC8-89C9-3F6F036F5D68}"/>
              </a:ext>
            </a:extLst>
          </p:cNvPr>
          <p:cNvSpPr/>
          <p:nvPr/>
        </p:nvSpPr>
        <p:spPr>
          <a:xfrm rot="10800000">
            <a:off x="2581085" y="3904199"/>
            <a:ext cx="6725029" cy="1084672"/>
          </a:xfrm>
          <a:prstGeom prst="triangle">
            <a:avLst/>
          </a:prstGeom>
          <a:gradFill>
            <a:gsLst>
              <a:gs pos="0">
                <a:srgbClr val="056085"/>
              </a:gs>
              <a:gs pos="37000">
                <a:srgbClr val="72ABC2"/>
              </a:gs>
              <a:gs pos="100000">
                <a:srgbClr val="DEF5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26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03C20-5507-544B-A409-2F0461EEA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67AF71-72B4-7519-91CF-17CD466BD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479961"/>
          </a:xfrm>
        </p:spPr>
        <p:txBody>
          <a:bodyPr>
            <a:normAutofit/>
          </a:bodyPr>
          <a:lstStyle/>
          <a:p>
            <a:r>
              <a:rPr lang="en-US" sz="2000" b="1"/>
              <a:t>Business Context &amp; Problem Framing</a:t>
            </a:r>
            <a:endParaRPr lang="en-CA" sz="2000" b="1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B737A92-6016-63A3-F060-3B6504B56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5</a:t>
            </a:fld>
            <a:endParaRPr lang="en-CA">
              <a:latin typeface="Segoe UI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407E68-3B86-D64E-AC00-90D415540A2F}"/>
              </a:ext>
            </a:extLst>
          </p:cNvPr>
          <p:cNvCxnSpPr>
            <a:cxnSpLocks/>
          </p:cNvCxnSpPr>
          <p:nvPr/>
        </p:nvCxnSpPr>
        <p:spPr>
          <a:xfrm>
            <a:off x="1683881" y="3000078"/>
            <a:ext cx="8824238" cy="0"/>
          </a:xfrm>
          <a:prstGeom prst="line">
            <a:avLst/>
          </a:prstGeom>
          <a:ln w="12700">
            <a:solidFill>
              <a:srgbClr val="767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273BB-A3FC-AD6D-9A29-407497AF69B7}"/>
              </a:ext>
            </a:extLst>
          </p:cNvPr>
          <p:cNvCxnSpPr>
            <a:cxnSpLocks/>
          </p:cNvCxnSpPr>
          <p:nvPr/>
        </p:nvCxnSpPr>
        <p:spPr>
          <a:xfrm>
            <a:off x="1683881" y="4797520"/>
            <a:ext cx="8824238" cy="0"/>
          </a:xfrm>
          <a:prstGeom prst="line">
            <a:avLst/>
          </a:prstGeom>
          <a:ln w="12700">
            <a:solidFill>
              <a:srgbClr val="767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8E31AA-9BC3-9DE5-0FC1-22F9C3665D04}"/>
              </a:ext>
            </a:extLst>
          </p:cNvPr>
          <p:cNvSpPr txBox="1"/>
          <p:nvPr/>
        </p:nvSpPr>
        <p:spPr>
          <a:xfrm>
            <a:off x="274717" y="1457022"/>
            <a:ext cx="326607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600" b="1" i="1" u="sng">
                <a:solidFill>
                  <a:srgbClr val="066085"/>
                </a:solidFill>
                <a:latin typeface="Segoe UI"/>
                <a:cs typeface="Segoe UI"/>
              </a:rPr>
              <a:t>DATASET </a:t>
            </a:r>
          </a:p>
          <a:p>
            <a:pPr defTabSz="457200"/>
            <a:r>
              <a:rPr lang="en-US" sz="1600" b="1" i="1" u="sng">
                <a:solidFill>
                  <a:srgbClr val="066085"/>
                </a:solidFill>
                <a:latin typeface="Segoe UI"/>
                <a:cs typeface="Segoe UI"/>
              </a:rPr>
              <a:t>OVERVIEW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1424B-2312-511C-C369-1363B6E2D266}"/>
              </a:ext>
            </a:extLst>
          </p:cNvPr>
          <p:cNvSpPr txBox="1"/>
          <p:nvPr/>
        </p:nvSpPr>
        <p:spPr>
          <a:xfrm>
            <a:off x="274717" y="3553777"/>
            <a:ext cx="10698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600" b="1" i="1" u="sng">
                <a:solidFill>
                  <a:srgbClr val="DF9610"/>
                </a:solidFill>
                <a:latin typeface="Segoe UI"/>
                <a:cs typeface="Segoe UI"/>
              </a:rPr>
              <a:t>KEY ISSUE</a:t>
            </a:r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BDE4D6DC-69C5-9292-85F3-4D44D55A8009}"/>
              </a:ext>
            </a:extLst>
          </p:cNvPr>
          <p:cNvSpPr/>
          <p:nvPr/>
        </p:nvSpPr>
        <p:spPr>
          <a:xfrm>
            <a:off x="1632067" y="1425320"/>
            <a:ext cx="8738432" cy="1385605"/>
          </a:xfrm>
          <a:prstGeom prst="roundRect">
            <a:avLst/>
          </a:prstGeom>
          <a:solidFill>
            <a:srgbClr val="D3F1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51999" rIns="91440" bIns="108000" rtlCol="0" anchor="ctr"/>
          <a:lstStyle/>
          <a:p>
            <a:pPr marL="285750" indent="-285750" defTabSz="457200">
              <a:buFont typeface="Wingdings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The dataset consists of </a:t>
            </a:r>
            <a:r>
              <a:rPr lang="en-US" sz="1600" b="1">
                <a:solidFill>
                  <a:schemeClr val="tx1"/>
                </a:solidFill>
              </a:rPr>
              <a:t>medical appointment records</a:t>
            </a:r>
            <a:r>
              <a:rPr lang="en-US" sz="1600">
                <a:solidFill>
                  <a:schemeClr val="tx1"/>
                </a:solidFill>
              </a:rPr>
              <a:t> where the target variable is </a:t>
            </a:r>
            <a:r>
              <a:rPr lang="en-US" sz="1600" b="1">
                <a:solidFill>
                  <a:schemeClr val="tx1"/>
                </a:solidFill>
              </a:rPr>
              <a:t>No-show appointments</a:t>
            </a:r>
            <a:r>
              <a:rPr lang="en-US" sz="1600">
                <a:solidFill>
                  <a:schemeClr val="tx1"/>
                </a:solidFill>
              </a:rPr>
              <a:t> (whether a patient showed up or not)</a:t>
            </a:r>
          </a:p>
          <a:p>
            <a:pPr marL="285750" indent="-285750" defTabSz="457200">
              <a:buFont typeface="Wingdings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Key features include patient demographics (Age, Gender, Chronic Conditions), scheduling details (</a:t>
            </a:r>
            <a:r>
              <a:rPr lang="en-US" sz="1600" err="1">
                <a:solidFill>
                  <a:schemeClr val="tx1"/>
                </a:solidFill>
              </a:rPr>
              <a:t>AppointmentDay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</a:rPr>
              <a:t>ScheduledDay</a:t>
            </a:r>
            <a:r>
              <a:rPr lang="en-US" sz="1600">
                <a:solidFill>
                  <a:schemeClr val="tx1"/>
                </a:solidFill>
              </a:rPr>
              <a:t>), and external factors (</a:t>
            </a:r>
            <a:r>
              <a:rPr lang="en-US" sz="1600" err="1">
                <a:solidFill>
                  <a:schemeClr val="tx1"/>
                </a:solidFill>
              </a:rPr>
              <a:t>Neighbourhood</a:t>
            </a:r>
            <a:r>
              <a:rPr lang="en-US" sz="1600">
                <a:solidFill>
                  <a:schemeClr val="tx1"/>
                </a:solidFill>
              </a:rPr>
              <a:t>). </a:t>
            </a:r>
          </a:p>
          <a:p>
            <a:pPr marL="285750" indent="-285750" defTabSz="457200">
              <a:buFont typeface="Wingdings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The dataset is imbalanced, requiring </a:t>
            </a:r>
            <a:r>
              <a:rPr lang="en-US" sz="1600" b="1">
                <a:solidFill>
                  <a:schemeClr val="tx1"/>
                </a:solidFill>
              </a:rPr>
              <a:t>SMOTE</a:t>
            </a:r>
            <a:r>
              <a:rPr lang="en-US" sz="1600">
                <a:solidFill>
                  <a:schemeClr val="tx1"/>
                </a:solidFill>
              </a:rPr>
              <a:t> for resampling</a:t>
            </a:r>
          </a:p>
          <a:p>
            <a:pPr marL="285750" indent="-285750" defTabSz="457200"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E05DAA23-26FB-5C60-FAE8-68F88A81BF89}"/>
              </a:ext>
            </a:extLst>
          </p:cNvPr>
          <p:cNvSpPr/>
          <p:nvPr/>
        </p:nvSpPr>
        <p:spPr>
          <a:xfrm>
            <a:off x="1683881" y="3293717"/>
            <a:ext cx="8680321" cy="1328928"/>
          </a:xfrm>
          <a:prstGeom prst="roundRect">
            <a:avLst/>
          </a:prstGeom>
          <a:solidFill>
            <a:srgbClr val="FEF4D2"/>
          </a:solidFill>
          <a:ln w="12700">
            <a:solidFill>
              <a:srgbClr val="DF96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 algn="just" defTabSz="457200">
              <a:buClr>
                <a:prstClr val="black"/>
              </a:buClr>
              <a:buFont typeface="Wingdings" pitchFamily="2" charset="2"/>
              <a:buChar char="§"/>
            </a:pPr>
            <a:r>
              <a:rPr lang="en-US" sz="1600" b="1">
                <a:solidFill>
                  <a:schemeClr val="tx1"/>
                </a:solidFill>
                <a:latin typeface="Segoe UI"/>
                <a:cs typeface="Segoe UI"/>
              </a:rPr>
              <a:t>No-shows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 lead to </a:t>
            </a:r>
            <a:r>
              <a:rPr lang="en-US" sz="1600" b="1">
                <a:solidFill>
                  <a:schemeClr val="tx1"/>
                </a:solidFill>
                <a:latin typeface="Segoe UI"/>
                <a:cs typeface="Segoe UI"/>
              </a:rPr>
              <a:t>inefficiencies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 in healthcare systems, affecting resource allocation and patient care.</a:t>
            </a:r>
          </a:p>
          <a:p>
            <a:pPr marL="171450" indent="-171450" algn="just" defTabSz="457200">
              <a:buClr>
                <a:prstClr val="black"/>
              </a:buClr>
              <a:buFont typeface="Wingdings" pitchFamily="2" charset="2"/>
              <a:buChar char="§"/>
            </a:pPr>
            <a:r>
              <a:rPr lang="en-US" sz="1600" b="1">
                <a:solidFill>
                  <a:schemeClr val="tx1"/>
                </a:solidFill>
                <a:latin typeface="Segoe UI"/>
                <a:cs typeface="Segoe UI"/>
              </a:rPr>
              <a:t>High imbalance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 in the dataset can lead to biased predictions</a:t>
            </a:r>
          </a:p>
          <a:p>
            <a:pPr marL="171450" indent="-171450" algn="just" defTabSz="457200">
              <a:buClr>
                <a:prstClr val="black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Unstructured categorical variables need transformation to enhance model performance.</a:t>
            </a:r>
          </a:p>
          <a:p>
            <a:pPr marL="171450" indent="-171450" algn="just" defTabSz="457200">
              <a:buClr>
                <a:prstClr val="black"/>
              </a:buClr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ounded Rectangle 22">
            <a:extLst>
              <a:ext uri="{FF2B5EF4-FFF2-40B4-BE49-F238E27FC236}">
                <a16:creationId xmlns:a16="http://schemas.microsoft.com/office/drawing/2014/main" id="{4A4C944F-2AFE-D222-46D4-75915FE6AA71}"/>
              </a:ext>
            </a:extLst>
          </p:cNvPr>
          <p:cNvSpPr/>
          <p:nvPr/>
        </p:nvSpPr>
        <p:spPr>
          <a:xfrm>
            <a:off x="1683881" y="5015835"/>
            <a:ext cx="8680321" cy="1328928"/>
          </a:xfrm>
          <a:prstGeom prst="roundRect">
            <a:avLst/>
          </a:prstGeom>
          <a:solidFill>
            <a:srgbClr val="ECECEC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51999" rIns="91440" bIns="108000" rtlCol="0" anchor="ctr"/>
          <a:lstStyle/>
          <a:p>
            <a:pPr marL="285750" indent="-285750" defTabSz="457200">
              <a:buFont typeface="Wingdings" pitchFamily="2" charset="2"/>
              <a:buChar char="§"/>
            </a:pPr>
            <a:r>
              <a:rPr lang="en-US" sz="1600" b="1">
                <a:solidFill>
                  <a:schemeClr val="tx1"/>
                </a:solidFill>
                <a:latin typeface="Segoe UI"/>
                <a:cs typeface="Segoe UI"/>
              </a:rPr>
              <a:t>Predict and reduce no-show rates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 by leveraging data-driven insights</a:t>
            </a:r>
          </a:p>
          <a:p>
            <a:pPr marL="285750" indent="-285750" defTabSz="457200">
              <a:buFont typeface="Wingdings" pitchFamily="2" charset="2"/>
              <a:buChar char="§"/>
            </a:pPr>
            <a:r>
              <a:rPr lang="en-US" sz="1600" b="1">
                <a:solidFill>
                  <a:schemeClr val="tx1"/>
                </a:solidFill>
                <a:latin typeface="Segoe UI"/>
                <a:cs typeface="Segoe UI"/>
              </a:rPr>
              <a:t>Develop a machine learning model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 that accurately identifies patients likely to miss their appointments</a:t>
            </a:r>
          </a:p>
          <a:p>
            <a:pPr marL="285750" indent="-285750" defTabSz="457200">
              <a:buFont typeface="Wingdings" pitchFamily="2" charset="2"/>
              <a:buChar char="§"/>
            </a:pPr>
            <a:r>
              <a:rPr lang="en-US" sz="1600" b="1">
                <a:solidFill>
                  <a:schemeClr val="tx1"/>
                </a:solidFill>
                <a:latin typeface="Segoe UI"/>
                <a:cs typeface="Segoe UI"/>
              </a:rPr>
              <a:t>Improve resource allocation</a:t>
            </a:r>
            <a:r>
              <a:rPr lang="en-US" sz="1600">
                <a:solidFill>
                  <a:schemeClr val="tx1"/>
                </a:solidFill>
                <a:latin typeface="Segoe UI"/>
                <a:cs typeface="Segoe UI"/>
              </a:rPr>
              <a:t> for healthcare providers by anticipating patient attendance patterns</a:t>
            </a:r>
            <a:endParaRPr lang="en-US" sz="1600">
              <a:solidFill>
                <a:schemeClr val="tx1"/>
              </a:solidFill>
              <a:latin typeface="Segoe UI"/>
              <a:ea typeface="Segoe UI Historic" panose="020B0502040204020203" pitchFamily="34" charset="0"/>
              <a:cs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5A47F-DFA0-1234-64AD-9CD244352A46}"/>
              </a:ext>
            </a:extLst>
          </p:cNvPr>
          <p:cNvSpPr txBox="1"/>
          <p:nvPr/>
        </p:nvSpPr>
        <p:spPr>
          <a:xfrm>
            <a:off x="274718" y="5120048"/>
            <a:ext cx="135735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i="1" u="sng">
                <a:solidFill>
                  <a:srgbClr val="767171"/>
                </a:solidFill>
                <a:latin typeface="Segoe UI"/>
                <a:cs typeface="Segoe UI"/>
              </a:rPr>
              <a:t>BUSINESS </a:t>
            </a:r>
          </a:p>
          <a:p>
            <a:r>
              <a:rPr lang="en-US" sz="1600" b="1" i="1" u="sng">
                <a:solidFill>
                  <a:srgbClr val="767171"/>
                </a:solidFill>
                <a:latin typeface="Segoe UI"/>
                <a:cs typeface="Segoe UI"/>
              </a:rPr>
              <a:t>OBJECTIVES</a:t>
            </a:r>
          </a:p>
        </p:txBody>
      </p:sp>
      <p:sp>
        <p:nvSpPr>
          <p:cNvPr id="18" name="AutoShape 2" descr="Nick Suzuki Cooks">
            <a:extLst>
              <a:ext uri="{FF2B5EF4-FFF2-40B4-BE49-F238E27FC236}">
                <a16:creationId xmlns:a16="http://schemas.microsoft.com/office/drawing/2014/main" id="{13DA2670-DB83-350B-5F7E-3A2303C3BB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Nick Suzuki Cooks">
            <a:extLst>
              <a:ext uri="{FF2B5EF4-FFF2-40B4-BE49-F238E27FC236}">
                <a16:creationId xmlns:a16="http://schemas.microsoft.com/office/drawing/2014/main" id="{D9D09168-443B-90E1-65CC-8EC690215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4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510536"/>
          </a:xfrm>
        </p:spPr>
        <p:txBody>
          <a:bodyPr>
            <a:normAutofit/>
          </a:bodyPr>
          <a:lstStyle/>
          <a:p>
            <a:r>
              <a:rPr lang="en-CA" sz="2000" b="1"/>
              <a:t>Summary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B07B97-2765-EB19-C0D6-3E208DEEF7A2}"/>
              </a:ext>
            </a:extLst>
          </p:cNvPr>
          <p:cNvGrpSpPr/>
          <p:nvPr/>
        </p:nvGrpSpPr>
        <p:grpSpPr>
          <a:xfrm>
            <a:off x="1632066" y="776783"/>
            <a:ext cx="8911244" cy="377825"/>
            <a:chOff x="2918790" y="777875"/>
            <a:chExt cx="3306420" cy="37782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9AA1CB-A397-2421-ABEB-4B89ED6EE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18790" y="1155700"/>
              <a:ext cx="3306420" cy="0"/>
            </a:xfrm>
            <a:prstGeom prst="line">
              <a:avLst/>
            </a:prstGeom>
            <a:ln w="12700">
              <a:solidFill>
                <a:srgbClr val="056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DF4B9F-6340-3517-1DB3-29D4437F61D6}"/>
                </a:ext>
              </a:extLst>
            </p:cNvPr>
            <p:cNvSpPr txBox="1"/>
            <p:nvPr/>
          </p:nvSpPr>
          <p:spPr>
            <a:xfrm>
              <a:off x="2967380" y="777875"/>
              <a:ext cx="3257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b="1">
                  <a:solidFill>
                    <a:srgbClr val="05608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 Highlights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B5FEA7-462B-B72D-FF9C-38314EBC661D}"/>
              </a:ext>
            </a:extLst>
          </p:cNvPr>
          <p:cNvGrpSpPr/>
          <p:nvPr/>
        </p:nvGrpSpPr>
        <p:grpSpPr>
          <a:xfrm>
            <a:off x="1976384" y="1317730"/>
            <a:ext cx="8235127" cy="1333170"/>
            <a:chOff x="452383" y="1317730"/>
            <a:chExt cx="8235127" cy="133317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112609-48F7-EBA7-7943-B6BB333C68FF}"/>
                </a:ext>
              </a:extLst>
            </p:cNvPr>
            <p:cNvSpPr/>
            <p:nvPr/>
          </p:nvSpPr>
          <p:spPr>
            <a:xfrm>
              <a:off x="647700" y="1496186"/>
              <a:ext cx="8039810" cy="11547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CA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Primary Hypotheses</a:t>
              </a:r>
              <a:endParaRPr lang="en-CA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Patients receiving SMS reminders exhibit lower no-show rates.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Socioeconomic status (e.g., welfare program enrollment via the “Scholarship” feature) significantly influences appointment attendance.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Longer wait times increase the likelihood of missed appointments.</a:t>
              </a:r>
              <a:endParaRPr lang="en-CA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278468-29AF-12BD-986F-3CB34B730A0A}"/>
                </a:ext>
              </a:extLst>
            </p:cNvPr>
            <p:cNvSpPr/>
            <p:nvPr/>
          </p:nvSpPr>
          <p:spPr>
            <a:xfrm>
              <a:off x="452383" y="1317730"/>
              <a:ext cx="468367" cy="468367"/>
            </a:xfrm>
            <a:prstGeom prst="ellipse">
              <a:avLst/>
            </a:prstGeom>
            <a:solidFill>
              <a:srgbClr val="D3F1FE"/>
            </a:solidFill>
            <a:ln>
              <a:solidFill>
                <a:srgbClr val="0660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rgbClr val="06608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85F3C2-3A6E-874A-407A-17F4F7FE0A2E}"/>
              </a:ext>
            </a:extLst>
          </p:cNvPr>
          <p:cNvGrpSpPr/>
          <p:nvPr/>
        </p:nvGrpSpPr>
        <p:grpSpPr>
          <a:xfrm>
            <a:off x="1976384" y="2844297"/>
            <a:ext cx="8235127" cy="1333170"/>
            <a:chOff x="452383" y="2864317"/>
            <a:chExt cx="8235127" cy="133317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720317-F1A5-EFFB-20AB-CC3BF6CE7CFD}"/>
                </a:ext>
              </a:extLst>
            </p:cNvPr>
            <p:cNvSpPr/>
            <p:nvPr/>
          </p:nvSpPr>
          <p:spPr>
            <a:xfrm>
              <a:off x="647700" y="3042773"/>
              <a:ext cx="8039810" cy="11547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CA" sz="1400" b="1">
                  <a:solidFill>
                    <a:schemeClr val="tx1"/>
                  </a:solidFill>
                  <a:latin typeface="Segoe UI"/>
                  <a:cs typeface="Segoe UI"/>
                </a:rPr>
                <a:t>      Causal Questions</a:t>
              </a:r>
            </a:p>
            <a:p>
              <a:pPr defTabSz="457200">
                <a:defRPr/>
              </a:pPr>
              <a:endParaRPr lang="en-CA" sz="5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defTabSz="457200">
                <a:buFont typeface="Wingdings" panose="05000000000000000000" pitchFamily="2" charset="2"/>
                <a:buChar char="§"/>
                <a:defRPr/>
              </a:pPr>
              <a:r>
                <a:rPr lang="en-US" sz="1200">
                  <a:solidFill>
                    <a:prstClr val="black"/>
                  </a:solidFill>
                  <a:latin typeface="Segoe UI"/>
                  <a:cs typeface="Segoe UI"/>
                </a:rPr>
                <a:t>Do SMS reminders causally reduce no-show rates?</a:t>
              </a:r>
              <a:endParaRPr lang="en-CA" sz="1200">
                <a:solidFill>
                  <a:prstClr val="black"/>
                </a:solidFill>
                <a:latin typeface="Segoe UI"/>
                <a:cs typeface="Segoe UI"/>
              </a:endParaRPr>
            </a:p>
            <a:p>
              <a:pPr marL="628650" lvl="1" indent="-171450" defTabSz="457200">
                <a:buFont typeface="Courier New" panose="05000000000000000000" pitchFamily="2" charset="2"/>
                <a:buChar char="o"/>
                <a:defRPr/>
              </a:pPr>
              <a:r>
                <a:rPr lang="en-US" sz="1200">
                  <a:solidFill>
                    <a:prstClr val="black"/>
                  </a:solidFill>
                  <a:latin typeface="Segoe UI"/>
                  <a:cs typeface="Segoe UI"/>
                </a:rPr>
                <a:t>How do SMS reminders affect different age groups?</a:t>
              </a:r>
            </a:p>
            <a:p>
              <a:pPr marL="628650" lvl="1" indent="-171450" defTabSz="457200">
                <a:buFont typeface="Courier New" panose="05000000000000000000" pitchFamily="2" charset="2"/>
                <a:buChar char="o"/>
                <a:defRPr/>
              </a:pPr>
              <a:r>
                <a:rPr lang="en-US" sz="1200">
                  <a:solidFill>
                    <a:prstClr val="black"/>
                  </a:solidFill>
                  <a:latin typeface="Segoe UI"/>
                  <a:cs typeface="Segoe UI"/>
                </a:rPr>
                <a:t>How does the interaction between SMS reminders and welfare program enrollment influence attendance?</a:t>
              </a:r>
              <a:endParaRPr lang="en-CA" sz="12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628650" lvl="1" indent="-171450" defTabSz="457200">
                <a:buFont typeface="Courier New" panose="05000000000000000000" pitchFamily="2" charset="2"/>
                <a:buChar char="o"/>
                <a:defRPr/>
              </a:pPr>
              <a:r>
                <a:rPr lang="en-US" sz="1200">
                  <a:solidFill>
                    <a:prstClr val="black"/>
                  </a:solidFill>
                  <a:latin typeface="Segoe UI"/>
                  <a:cs typeface="Segoe UI"/>
                </a:rPr>
                <a:t>Does wait time significantly moderate the effect of SMS reminders on no-show behavior?</a:t>
              </a:r>
              <a:endParaRPr lang="en-CA" sz="12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11550CB-5AC4-1479-7F1C-2831730F1844}"/>
                </a:ext>
              </a:extLst>
            </p:cNvPr>
            <p:cNvSpPr/>
            <p:nvPr/>
          </p:nvSpPr>
          <p:spPr>
            <a:xfrm>
              <a:off x="452383" y="2864317"/>
              <a:ext cx="468367" cy="468367"/>
            </a:xfrm>
            <a:prstGeom prst="ellipse">
              <a:avLst/>
            </a:prstGeom>
            <a:solidFill>
              <a:srgbClr val="FEF5D3"/>
            </a:solidFill>
            <a:ln>
              <a:solidFill>
                <a:srgbClr val="DF96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rgbClr val="DF961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F719E2-096A-9D57-53C5-0022520C8126}"/>
              </a:ext>
            </a:extLst>
          </p:cNvPr>
          <p:cNvGrpSpPr/>
          <p:nvPr/>
        </p:nvGrpSpPr>
        <p:grpSpPr>
          <a:xfrm>
            <a:off x="1976384" y="4370864"/>
            <a:ext cx="8235127" cy="1333170"/>
            <a:chOff x="452383" y="4370864"/>
            <a:chExt cx="8235127" cy="133317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4A6597-190B-4004-7411-834015965FD9}"/>
                </a:ext>
              </a:extLst>
            </p:cNvPr>
            <p:cNvSpPr/>
            <p:nvPr/>
          </p:nvSpPr>
          <p:spPr>
            <a:xfrm>
              <a:off x="647700" y="4549320"/>
              <a:ext cx="8039810" cy="11547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CA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Business Value</a:t>
              </a:r>
              <a:endParaRPr lang="en-CA" sz="12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defTabSz="457200">
                <a:buFont typeface="Wingdings" panose="05000000000000000000" pitchFamily="2" charset="2"/>
                <a:buChar char="§"/>
                <a:defRPr/>
              </a:pPr>
              <a:r>
                <a:rPr lang="en-US" sz="120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Optimize clinic scheduling by predicting patient no-shows in advance.</a:t>
              </a:r>
            </a:p>
            <a:p>
              <a:pPr marL="171450" indent="-171450" defTabSz="457200">
                <a:buFont typeface="Wingdings" panose="05000000000000000000" pitchFamily="2" charset="2"/>
                <a:buChar char="§"/>
                <a:defRPr/>
              </a:pPr>
              <a:r>
                <a:rPr lang="en-US" sz="120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Reduce revenue loss by implementing proactive intervention strategies (e.g., targeted SMS reminders).</a:t>
              </a:r>
            </a:p>
            <a:p>
              <a:pPr marL="171450" indent="-171450" defTabSz="457200">
                <a:buFont typeface="Wingdings" panose="05000000000000000000" pitchFamily="2" charset="2"/>
                <a:buChar char="§"/>
                <a:defRPr/>
              </a:pPr>
              <a:r>
                <a:rPr lang="en-US" sz="120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healthcare efficiency by allocating resources based on patient attendance probability.</a:t>
              </a:r>
              <a:endParaRPr lang="en-CA" sz="12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CA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8E6551E-DEB5-F7D4-8A4D-013C0B2F9A81}"/>
                </a:ext>
              </a:extLst>
            </p:cNvPr>
            <p:cNvSpPr/>
            <p:nvPr/>
          </p:nvSpPr>
          <p:spPr>
            <a:xfrm>
              <a:off x="452383" y="4370864"/>
              <a:ext cx="468367" cy="468367"/>
            </a:xfrm>
            <a:prstGeom prst="ellipse">
              <a:avLst/>
            </a:prstGeom>
            <a:solidFill>
              <a:srgbClr val="ECECEC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>
                  <a:solidFill>
                    <a:srgbClr val="76717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sp>
        <p:nvSpPr>
          <p:cNvPr id="5" name="Slide Number Placeholder 37">
            <a:extLst>
              <a:ext uri="{FF2B5EF4-FFF2-40B4-BE49-F238E27FC236}">
                <a16:creationId xmlns:a16="http://schemas.microsoft.com/office/drawing/2014/main" id="{2071EEB3-96F5-C330-0560-C922C8721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6</a:t>
            </a:fld>
            <a:endParaRPr lang="en-CA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7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541262"/>
          </a:xfrm>
        </p:spPr>
        <p:txBody>
          <a:bodyPr>
            <a:normAutofit/>
          </a:bodyPr>
          <a:lstStyle/>
          <a:p>
            <a:r>
              <a:rPr lang="en-US" sz="2000" b="1"/>
              <a:t>Exploratory Data Analysis (EDA) &amp; Feature Engineering</a:t>
            </a:r>
            <a:endParaRPr lang="en-CA" sz="20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055291-B69D-7ABB-D592-3383085117D8}"/>
              </a:ext>
            </a:extLst>
          </p:cNvPr>
          <p:cNvGrpSpPr/>
          <p:nvPr/>
        </p:nvGrpSpPr>
        <p:grpSpPr>
          <a:xfrm>
            <a:off x="1781092" y="3246128"/>
            <a:ext cx="8629270" cy="3050276"/>
            <a:chOff x="253209" y="2765622"/>
            <a:chExt cx="8629270" cy="29239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0AA5768-940C-C347-F38E-C2B45B76C2D6}"/>
                </a:ext>
              </a:extLst>
            </p:cNvPr>
            <p:cNvGrpSpPr/>
            <p:nvPr/>
          </p:nvGrpSpPr>
          <p:grpSpPr>
            <a:xfrm>
              <a:off x="253209" y="2819400"/>
              <a:ext cx="8629270" cy="2870200"/>
              <a:chOff x="253209" y="2819400"/>
              <a:chExt cx="8629270" cy="28702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272C6D-4249-E8B3-9395-862CE1CA0D9A}"/>
                  </a:ext>
                </a:extLst>
              </p:cNvPr>
              <p:cNvSpPr/>
              <p:nvPr/>
            </p:nvSpPr>
            <p:spPr>
              <a:xfrm>
                <a:off x="253209" y="3175000"/>
                <a:ext cx="2714171" cy="2514600"/>
              </a:xfrm>
              <a:prstGeom prst="rect">
                <a:avLst/>
              </a:prstGeom>
              <a:solidFill>
                <a:srgbClr val="D3F1FD"/>
              </a:solidFill>
              <a:ln>
                <a:solidFill>
                  <a:srgbClr val="05608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t" anchorCtr="1"/>
              <a:lstStyle/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CA" sz="1000">
                  <a:solidFill>
                    <a:srgbClr val="056085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r>
                  <a:rPr lang="en-US" sz="1000">
                    <a:solidFill>
                      <a:srgbClr val="05608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Created</a:t>
                </a:r>
                <a:r>
                  <a:rPr lang="en-US" sz="1000"/>
                  <a:t> </a:t>
                </a:r>
                <a:r>
                  <a:rPr lang="en-US" sz="1000" err="1">
                    <a:solidFill>
                      <a:srgbClr val="05608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WaitTime</a:t>
                </a:r>
                <a:r>
                  <a:rPr lang="en-US" sz="1000">
                    <a:solidFill>
                      <a:srgbClr val="05608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feature to measure the gap between scheduling and appointment. 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r>
                  <a:rPr lang="en-US" sz="1000">
                    <a:solidFill>
                      <a:srgbClr val="05608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Applied rolling averages and lag features to capture temporal patterns. 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CA" sz="1000">
                  <a:solidFill>
                    <a:srgbClr val="056085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C2A54C9-AF17-91C0-07B9-B73E07950709}"/>
                  </a:ext>
                </a:extLst>
              </p:cNvPr>
              <p:cNvSpPr/>
              <p:nvPr/>
            </p:nvSpPr>
            <p:spPr>
              <a:xfrm>
                <a:off x="6168308" y="3175000"/>
                <a:ext cx="2714171" cy="2514600"/>
              </a:xfrm>
              <a:prstGeom prst="rect">
                <a:avLst/>
              </a:prstGeom>
              <a:solidFill>
                <a:srgbClr val="F2F2F2">
                  <a:alpha val="95000"/>
                </a:srgbClr>
              </a:solidFill>
              <a:ln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US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r>
                  <a:rPr lang="en-US" sz="1000" b="1">
                    <a:solidFill>
                      <a:schemeClr val="tx1"/>
                    </a:solidFill>
                  </a:rPr>
                  <a:t>Polynomial Features</a:t>
                </a:r>
                <a:r>
                  <a:rPr lang="en-US" sz="1000">
                    <a:solidFill>
                      <a:schemeClr val="tx1"/>
                    </a:solidFill>
                  </a:rPr>
                  <a:t> to capture non-linear relationships.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r>
                  <a:rPr lang="en-US" sz="1000" b="1">
                    <a:solidFill>
                      <a:schemeClr val="tx1"/>
                    </a:solidFill>
                  </a:rPr>
                  <a:t>Clustering (K-Means)</a:t>
                </a:r>
                <a:r>
                  <a:rPr lang="en-US" sz="1000">
                    <a:solidFill>
                      <a:schemeClr val="tx1"/>
                    </a:solidFill>
                  </a:rPr>
                  <a:t> to identify patterns in patient behavior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r>
                  <a:rPr lang="en-US" sz="1000" b="1">
                    <a:solidFill>
                      <a:schemeClr val="tx1"/>
                    </a:solidFill>
                  </a:rPr>
                  <a:t>SMOTE</a:t>
                </a:r>
                <a:r>
                  <a:rPr lang="en-US" sz="1000">
                    <a:solidFill>
                      <a:schemeClr val="tx1"/>
                    </a:solidFill>
                  </a:rPr>
                  <a:t> applied to handle class imbalance in no-show prediction</a:t>
                </a:r>
                <a:endParaRPr lang="en-US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8C38BD-AEDD-5C9C-2874-67478EF41255}"/>
                  </a:ext>
                </a:extLst>
              </p:cNvPr>
              <p:cNvSpPr/>
              <p:nvPr/>
            </p:nvSpPr>
            <p:spPr>
              <a:xfrm>
                <a:off x="3210436" y="3175000"/>
                <a:ext cx="2714171" cy="2514600"/>
              </a:xfrm>
              <a:prstGeom prst="rect">
                <a:avLst/>
              </a:prstGeom>
              <a:solidFill>
                <a:srgbClr val="FEF4D2">
                  <a:alpha val="95000"/>
                </a:srgbClr>
              </a:solidFill>
              <a:ln>
                <a:solidFill>
                  <a:srgbClr val="DF961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r>
                  <a:rPr lang="en-US" sz="1000" b="1">
                    <a:solidFill>
                      <a:schemeClr val="tx1"/>
                    </a:solidFill>
                  </a:rPr>
                  <a:t>One-Hot Encoding</a:t>
                </a:r>
                <a:r>
                  <a:rPr lang="en-US" sz="1000">
                    <a:solidFill>
                      <a:schemeClr val="tx1"/>
                    </a:solidFill>
                  </a:rPr>
                  <a:t> for </a:t>
                </a:r>
                <a:r>
                  <a:rPr lang="en-US" sz="1000" err="1">
                    <a:solidFill>
                      <a:schemeClr val="tx1"/>
                    </a:solidFill>
                  </a:rPr>
                  <a:t>Neighbourhood</a:t>
                </a:r>
                <a:endParaRPr lang="en-US" sz="1000">
                  <a:solidFill>
                    <a:schemeClr val="tx1"/>
                  </a:solidFill>
                </a:endParaRPr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r>
                  <a:rPr lang="en-US" sz="1000" b="1">
                    <a:solidFill>
                      <a:schemeClr val="tx1"/>
                    </a:solidFill>
                  </a:rPr>
                  <a:t>Target Encoding &amp; WOE Encoding</a:t>
                </a:r>
                <a:r>
                  <a:rPr lang="en-US" sz="1000">
                    <a:solidFill>
                      <a:schemeClr val="tx1"/>
                    </a:solidFill>
                  </a:rPr>
                  <a:t> to capture patterns in categorical features</a:t>
                </a:r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r>
                  <a:rPr lang="en-US" sz="1000" b="1">
                    <a:solidFill>
                      <a:schemeClr val="tx1"/>
                    </a:solidFill>
                  </a:rPr>
                  <a:t>Feature Hashing</a:t>
                </a:r>
                <a:r>
                  <a:rPr lang="en-US" sz="1000">
                    <a:solidFill>
                      <a:schemeClr val="tx1"/>
                    </a:solidFill>
                  </a:rPr>
                  <a:t> to handle high-cardinality categorical variables.</a:t>
                </a:r>
                <a:endParaRPr lang="en-US" sz="1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D29A6B5-198D-9A54-2872-84AD3D4F6E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1146" y="2819400"/>
                <a:ext cx="0" cy="28702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882DC36-8F0D-8897-648E-761DF9E67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3896" y="2819400"/>
                <a:ext cx="0" cy="28702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ED407F-DF55-AFF1-A8B1-D3C3E773A718}"/>
                </a:ext>
              </a:extLst>
            </p:cNvPr>
            <p:cNvSpPr/>
            <p:nvPr/>
          </p:nvSpPr>
          <p:spPr>
            <a:xfrm>
              <a:off x="253209" y="2765825"/>
              <a:ext cx="2714171" cy="432000"/>
            </a:xfrm>
            <a:prstGeom prst="rect">
              <a:avLst/>
            </a:prstGeom>
            <a:solidFill>
              <a:srgbClr val="05608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Enhancing Data Quality and Model Performance</a:t>
              </a:r>
              <a:endParaRPr lang="en-CA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D8EEF0-2497-6F6F-C420-EC7D68986180}"/>
                </a:ext>
              </a:extLst>
            </p:cNvPr>
            <p:cNvSpPr/>
            <p:nvPr/>
          </p:nvSpPr>
          <p:spPr>
            <a:xfrm>
              <a:off x="6168307" y="2767411"/>
              <a:ext cx="2714171" cy="43200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Derived Features &amp; Advanced Engineering</a:t>
              </a:r>
              <a:endParaRPr lang="en-CA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69349E-143B-F271-203D-0E5430CB5E1F}"/>
                </a:ext>
              </a:extLst>
            </p:cNvPr>
            <p:cNvSpPr/>
            <p:nvPr/>
          </p:nvSpPr>
          <p:spPr>
            <a:xfrm>
              <a:off x="3210435" y="2765622"/>
              <a:ext cx="2714171" cy="432000"/>
            </a:xfrm>
            <a:prstGeom prst="rect">
              <a:avLst/>
            </a:prstGeom>
            <a:solidFill>
              <a:srgbClr val="DF9610"/>
            </a:solidFill>
            <a:ln>
              <a:solidFill>
                <a:srgbClr val="DF96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Categorical Encoding &amp; Transformation</a:t>
              </a:r>
              <a:endParaRPr lang="en-CA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73F702B-35FB-A1BA-207A-240AEF6043FF}"/>
              </a:ext>
            </a:extLst>
          </p:cNvPr>
          <p:cNvSpPr/>
          <p:nvPr/>
        </p:nvSpPr>
        <p:spPr>
          <a:xfrm>
            <a:off x="2732888" y="2086034"/>
            <a:ext cx="6725029" cy="1084672"/>
          </a:xfrm>
          <a:prstGeom prst="triangle">
            <a:avLst/>
          </a:prstGeom>
          <a:gradFill>
            <a:gsLst>
              <a:gs pos="0">
                <a:srgbClr val="056085"/>
              </a:gs>
              <a:gs pos="37000">
                <a:srgbClr val="72ABC2"/>
              </a:gs>
              <a:gs pos="100000">
                <a:srgbClr val="DEF5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B07B97-2765-EB19-C0D6-3E208DEEF7A2}"/>
              </a:ext>
            </a:extLst>
          </p:cNvPr>
          <p:cNvGrpSpPr/>
          <p:nvPr/>
        </p:nvGrpSpPr>
        <p:grpSpPr>
          <a:xfrm>
            <a:off x="4495138" y="1655230"/>
            <a:ext cx="3306420" cy="377825"/>
            <a:chOff x="2918790" y="777875"/>
            <a:chExt cx="3306420" cy="37782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69AA1CB-A397-2421-ABEB-4B89ED6EE4BF}"/>
                </a:ext>
              </a:extLst>
            </p:cNvPr>
            <p:cNvCxnSpPr>
              <a:cxnSpLocks/>
            </p:cNvCxnSpPr>
            <p:nvPr/>
          </p:nvCxnSpPr>
          <p:spPr>
            <a:xfrm>
              <a:off x="2918790" y="1155700"/>
              <a:ext cx="3306420" cy="0"/>
            </a:xfrm>
            <a:prstGeom prst="line">
              <a:avLst/>
            </a:prstGeom>
            <a:ln w="12700">
              <a:solidFill>
                <a:srgbClr val="056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DF4B9F-6340-3517-1DB3-29D4437F61D6}"/>
                </a:ext>
              </a:extLst>
            </p:cNvPr>
            <p:cNvSpPr txBox="1"/>
            <p:nvPr/>
          </p:nvSpPr>
          <p:spPr>
            <a:xfrm>
              <a:off x="2967380" y="777875"/>
              <a:ext cx="3257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b="1">
                  <a:solidFill>
                    <a:srgbClr val="05608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Feature Engineering</a:t>
              </a:r>
            </a:p>
          </p:txBody>
        </p:sp>
      </p:grpSp>
      <p:sp>
        <p:nvSpPr>
          <p:cNvPr id="11" name="Slide Number Placeholder 37">
            <a:extLst>
              <a:ext uri="{FF2B5EF4-FFF2-40B4-BE49-F238E27FC236}">
                <a16:creationId xmlns:a16="http://schemas.microsoft.com/office/drawing/2014/main" id="{577299B5-6A88-BC8C-FA02-E1718A053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7</a:t>
            </a:fld>
            <a:endParaRPr lang="en-CA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3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3FAE-2706-863B-4549-45D5DC25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218526-4022-C905-AF48-C122905AF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479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9705" indent="-179705"/>
            <a:r>
              <a:rPr lang="en-US" sz="2000" b="1">
                <a:latin typeface="Segoe UI"/>
                <a:cs typeface="Segoe UI"/>
              </a:rPr>
              <a:t>Modelling Approach</a:t>
            </a:r>
            <a:endParaRPr lang="en-US" sz="2000">
              <a:latin typeface="Segoe UI"/>
              <a:cs typeface="Segoe UI"/>
            </a:endParaRPr>
          </a:p>
          <a:p>
            <a:pPr marL="179705" indent="-179705"/>
            <a:endParaRPr lang="en-US" sz="200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AC18B18C-D3BD-D53F-6D1C-7184621AA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8</a:t>
            </a:fld>
            <a:endParaRPr lang="en-CA">
              <a:latin typeface="Segoe UI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BA5FA3-C6BA-FC70-EA4C-944DB0CF13E1}"/>
              </a:ext>
            </a:extLst>
          </p:cNvPr>
          <p:cNvCxnSpPr>
            <a:cxnSpLocks/>
          </p:cNvCxnSpPr>
          <p:nvPr/>
        </p:nvCxnSpPr>
        <p:spPr>
          <a:xfrm>
            <a:off x="1715369" y="2811152"/>
            <a:ext cx="8824238" cy="0"/>
          </a:xfrm>
          <a:prstGeom prst="line">
            <a:avLst/>
          </a:prstGeom>
          <a:ln w="12700">
            <a:solidFill>
              <a:srgbClr val="767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780E94-0C03-7692-3F9F-5A32AAB9C3A5}"/>
              </a:ext>
            </a:extLst>
          </p:cNvPr>
          <p:cNvCxnSpPr>
            <a:cxnSpLocks/>
          </p:cNvCxnSpPr>
          <p:nvPr/>
        </p:nvCxnSpPr>
        <p:spPr>
          <a:xfrm>
            <a:off x="1715369" y="4646380"/>
            <a:ext cx="8824238" cy="0"/>
          </a:xfrm>
          <a:prstGeom prst="line">
            <a:avLst/>
          </a:prstGeom>
          <a:ln w="12700">
            <a:solidFill>
              <a:srgbClr val="7671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E7911F-673D-D458-B3B9-1029C10246D6}"/>
              </a:ext>
            </a:extLst>
          </p:cNvPr>
          <p:cNvSpPr txBox="1"/>
          <p:nvPr/>
        </p:nvSpPr>
        <p:spPr>
          <a:xfrm>
            <a:off x="148768" y="1438130"/>
            <a:ext cx="145238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600" b="1" i="1" u="sng">
                <a:solidFill>
                  <a:srgbClr val="066085"/>
                </a:solidFill>
                <a:latin typeface="Segoe UI"/>
                <a:cs typeface="Segoe UI"/>
              </a:rPr>
              <a:t>Preprocessed the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56C7C-71C3-100D-1CB7-667FCD4E8D82}"/>
              </a:ext>
            </a:extLst>
          </p:cNvPr>
          <p:cNvSpPr txBox="1"/>
          <p:nvPr/>
        </p:nvSpPr>
        <p:spPr>
          <a:xfrm>
            <a:off x="142469" y="3276686"/>
            <a:ext cx="118323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600" b="1" i="1" u="sng">
                <a:solidFill>
                  <a:srgbClr val="DF9610"/>
                </a:solidFill>
                <a:latin typeface="Segoe UI"/>
                <a:cs typeface="Segoe UI"/>
              </a:rPr>
              <a:t>Trained ML Models </a:t>
            </a:r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7B9EB470-AC04-0F5B-85BD-9AD10EC3A6C2}"/>
              </a:ext>
            </a:extLst>
          </p:cNvPr>
          <p:cNvSpPr/>
          <p:nvPr/>
        </p:nvSpPr>
        <p:spPr>
          <a:xfrm>
            <a:off x="1575389" y="1160824"/>
            <a:ext cx="8738432" cy="1385605"/>
          </a:xfrm>
          <a:prstGeom prst="roundRect">
            <a:avLst/>
          </a:prstGeom>
          <a:solidFill>
            <a:srgbClr val="D3F1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51999" rIns="91440" bIns="108000" rtlCol="0" anchor="ctr"/>
          <a:lstStyle/>
          <a:p>
            <a:pPr defTabSz="457200">
              <a:buFont typeface="Wingdings,Sans-Serif" pitchFamily="2" charset="2"/>
              <a:buChar char="§"/>
            </a:pPr>
            <a:endParaRPr lang="en-US" sz="1600">
              <a:solidFill>
                <a:schemeClr val="tx1"/>
              </a:solidFill>
            </a:endParaRPr>
          </a:p>
          <a:p>
            <a:pPr defTabSz="457200">
              <a:buFont typeface="Wingdings,Sans-Serif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Encoded categorical features (</a:t>
            </a:r>
            <a:r>
              <a:rPr lang="en-US" sz="1600" b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Gender, </a:t>
            </a:r>
            <a:r>
              <a:rPr lang="en-US" sz="1600" b="1" err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Neighbourhood</a:t>
            </a: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)</a:t>
            </a:r>
          </a:p>
          <a:p>
            <a:pPr defTabSz="457200">
              <a:buFont typeface="Wingdings,Sans-Serif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Created </a:t>
            </a:r>
            <a:r>
              <a:rPr lang="en-US" sz="1600" b="1" err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WaitTime</a:t>
            </a: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 from appointment dates</a:t>
            </a:r>
            <a:endParaRPr lang="en-US" sz="1600">
              <a:solidFill>
                <a:schemeClr val="tx1"/>
              </a:solidFill>
              <a:latin typeface="Segoe UI"/>
              <a:cs typeface="Segoe UI"/>
            </a:endParaRPr>
          </a:p>
          <a:p>
            <a:pPr defTabSz="457200">
              <a:buFont typeface="Wingdings,Sans-Serif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Addressed class imbalance using </a:t>
            </a:r>
            <a:r>
              <a:rPr lang="en-US" sz="1600" b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SMOTE </a:t>
            </a:r>
            <a:endParaRPr lang="en-US" sz="1600">
              <a:solidFill>
                <a:schemeClr val="tx1"/>
              </a:solidFill>
              <a:latin typeface="Segoe UI"/>
            </a:endParaRPr>
          </a:p>
          <a:p>
            <a:pPr marL="285750" indent="-285750" defTabSz="457200">
              <a:buFont typeface="Wingdings" pitchFamily="2" charset="2"/>
              <a:buChar char="§"/>
            </a:pPr>
            <a:endParaRPr lang="en-US"/>
          </a:p>
          <a:p>
            <a:pPr marL="285750" indent="-285750" defTabSz="457200"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A3EF8E50-CD75-155B-D44F-F93C0A7D8825}"/>
              </a:ext>
            </a:extLst>
          </p:cNvPr>
          <p:cNvSpPr/>
          <p:nvPr/>
        </p:nvSpPr>
        <p:spPr>
          <a:xfrm>
            <a:off x="1683881" y="3073304"/>
            <a:ext cx="8680321" cy="1328928"/>
          </a:xfrm>
          <a:prstGeom prst="roundRect">
            <a:avLst/>
          </a:prstGeom>
          <a:solidFill>
            <a:srgbClr val="FEF4D2"/>
          </a:solidFill>
          <a:ln w="12700">
            <a:solidFill>
              <a:srgbClr val="DF961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 defTabSz="457200">
              <a:buClr>
                <a:prstClr val="black"/>
              </a:buClr>
              <a:buFont typeface="Wingdings,Sans-Serif" pitchFamily="2" charset="2"/>
              <a:buChar char="§"/>
            </a:pPr>
            <a:endParaRPr lang="en-US" sz="1600">
              <a:solidFill>
                <a:schemeClr val="tx1"/>
              </a:solidFill>
              <a:latin typeface="Segoe UI"/>
              <a:cs typeface="Segoe UI"/>
            </a:endParaRPr>
          </a:p>
          <a:p>
            <a:pPr algn="just" defTabSz="457200">
              <a:buFont typeface="Wingdings,Sans-Serif" pitchFamily="2" charset="2"/>
              <a:buChar char="§"/>
            </a:pPr>
            <a:r>
              <a:rPr lang="en-US" sz="1600" b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Logistic Regression</a:t>
            </a: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 – Baseline Model for i</a:t>
            </a:r>
            <a:r>
              <a:rPr lang="en-US" sz="1600">
                <a:solidFill>
                  <a:schemeClr val="tx1"/>
                </a:solidFill>
                <a:latin typeface="Aptos"/>
                <a:ea typeface="+mn-lt"/>
                <a:cs typeface="+mn-lt"/>
              </a:rPr>
              <a:t>nterpretability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and comparison</a:t>
            </a:r>
            <a:endParaRPr lang="en-US" sz="1600">
              <a:solidFill>
                <a:schemeClr val="tx1"/>
              </a:solidFill>
              <a:latin typeface="Segoe UI"/>
              <a:ea typeface="+mn-lt"/>
              <a:cs typeface="Segoe UI"/>
            </a:endParaRPr>
          </a:p>
          <a:p>
            <a:pPr algn="just" defTabSz="457200">
              <a:buFont typeface="Wingdings,Sans-Serif" pitchFamily="2" charset="2"/>
              <a:buChar char="§"/>
            </a:pPr>
            <a:r>
              <a:rPr lang="en-US" sz="1600" b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Random Forest</a:t>
            </a: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 – </a:t>
            </a: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Arial"/>
              </a:rPr>
              <a:t>Handles non-linearity well, reduces overfitting, performs well with numerical and categorical data </a:t>
            </a:r>
            <a:endParaRPr lang="en-US" sz="1600">
              <a:solidFill>
                <a:schemeClr val="tx1"/>
              </a:solidFill>
              <a:latin typeface="Segoe UI"/>
              <a:cs typeface="Segoe UI"/>
            </a:endParaRPr>
          </a:p>
          <a:p>
            <a:pPr algn="just" defTabSz="457200">
              <a:buFont typeface="Wingdings,Sans-Serif" pitchFamily="2" charset="2"/>
              <a:buChar char="§"/>
            </a:pPr>
            <a:r>
              <a:rPr lang="en-US" sz="1600" b="1" err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XGBoost</a:t>
            </a: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 – Advanced boosting technique, effective for imbalance data</a:t>
            </a:r>
            <a:endParaRPr lang="en-US" sz="160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15" name="Rounded Rectangle 22">
            <a:extLst>
              <a:ext uri="{FF2B5EF4-FFF2-40B4-BE49-F238E27FC236}">
                <a16:creationId xmlns:a16="http://schemas.microsoft.com/office/drawing/2014/main" id="{A6F46083-0368-64D4-A08D-D836B148089B}"/>
              </a:ext>
            </a:extLst>
          </p:cNvPr>
          <p:cNvSpPr/>
          <p:nvPr/>
        </p:nvSpPr>
        <p:spPr>
          <a:xfrm>
            <a:off x="1683881" y="4852099"/>
            <a:ext cx="8680321" cy="1328928"/>
          </a:xfrm>
          <a:prstGeom prst="roundRect">
            <a:avLst/>
          </a:prstGeom>
          <a:solidFill>
            <a:srgbClr val="ECECEC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51999" rIns="91440" bIns="108000" rtlCol="0" anchor="ctr"/>
          <a:lstStyle/>
          <a:p>
            <a:pPr defTabSz="457200">
              <a:buFont typeface="Wingdings,Sans-Serif" pitchFamily="2" charset="2"/>
              <a:buChar char="§"/>
            </a:pPr>
            <a:endParaRPr lang="en-US" sz="1600">
              <a:solidFill>
                <a:schemeClr val="tx1"/>
              </a:solidFill>
              <a:latin typeface="Segoe UI"/>
              <a:cs typeface="Segoe UI"/>
            </a:endParaRPr>
          </a:p>
          <a:p>
            <a:pPr defTabSz="457200">
              <a:buFont typeface="Wingdings,Sans-Serif" pitchFamily="2" charset="2"/>
              <a:buChar char="§"/>
            </a:pPr>
            <a:r>
              <a:rPr lang="en-US" sz="1600" b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Metrics used</a:t>
            </a: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: Accuracy, Precision, Recall, F1-score</a:t>
            </a:r>
            <a:endParaRPr lang="en-US" sz="1600">
              <a:solidFill>
                <a:schemeClr val="tx1"/>
              </a:solidFill>
              <a:latin typeface="Segoe UI"/>
              <a:cs typeface="Segoe UI"/>
            </a:endParaRPr>
          </a:p>
          <a:p>
            <a:pPr defTabSz="457200">
              <a:buFont typeface="Wingdings,Sans-Serif" pitchFamily="2" charset="2"/>
              <a:buChar char="§"/>
            </a:pPr>
            <a:r>
              <a:rPr lang="en-US" sz="1600" b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Goal</a:t>
            </a: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: Improve recall to correctly predict </a:t>
            </a:r>
            <a:r>
              <a:rPr lang="en-US" sz="1600" b="1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No-show</a:t>
            </a:r>
            <a:r>
              <a:rPr lang="en-US" sz="1600">
                <a:solidFill>
                  <a:schemeClr val="tx1"/>
                </a:solidFill>
                <a:latin typeface="Segoe UI"/>
                <a:ea typeface="+mn-lt"/>
                <a:cs typeface="+mn-lt"/>
              </a:rPr>
              <a:t> patients</a:t>
            </a:r>
            <a:endParaRPr lang="en-US" sz="1600">
              <a:solidFill>
                <a:schemeClr val="tx1"/>
              </a:solidFill>
              <a:latin typeface="Segoe UI"/>
            </a:endParaRPr>
          </a:p>
          <a:p>
            <a:pPr defTabSz="457200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B99A6-5832-2653-F46C-70B3A14363D6}"/>
              </a:ext>
            </a:extLst>
          </p:cNvPr>
          <p:cNvSpPr txBox="1"/>
          <p:nvPr/>
        </p:nvSpPr>
        <p:spPr>
          <a:xfrm>
            <a:off x="173958" y="5075965"/>
            <a:ext cx="1483299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i="1">
                <a:solidFill>
                  <a:srgbClr val="767171"/>
                </a:solidFill>
                <a:latin typeface="Segoe UI"/>
                <a:cs typeface="Segoe UI"/>
              </a:rPr>
              <a:t>Evaluated Model Performance</a:t>
            </a:r>
            <a:endParaRPr lang="en-US"/>
          </a:p>
          <a:p>
            <a:endParaRPr lang="en-US" b="1"/>
          </a:p>
          <a:p>
            <a:endParaRPr lang="en-US" sz="1600" b="1" i="1" u="sng">
              <a:solidFill>
                <a:srgbClr val="767171"/>
              </a:solidFill>
              <a:latin typeface="Segoe UI"/>
              <a:cs typeface="Segoe UI"/>
            </a:endParaRPr>
          </a:p>
        </p:txBody>
      </p:sp>
      <p:sp>
        <p:nvSpPr>
          <p:cNvPr id="18" name="AutoShape 2" descr="Nick Suzuki Cooks">
            <a:extLst>
              <a:ext uri="{FF2B5EF4-FFF2-40B4-BE49-F238E27FC236}">
                <a16:creationId xmlns:a16="http://schemas.microsoft.com/office/drawing/2014/main" id="{C9D9B262-E8AA-5B61-2F17-DC7B48E35E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Nick Suzuki Cooks">
            <a:extLst>
              <a:ext uri="{FF2B5EF4-FFF2-40B4-BE49-F238E27FC236}">
                <a16:creationId xmlns:a16="http://schemas.microsoft.com/office/drawing/2014/main" id="{CD245FFA-892D-7BE1-18BB-B8EFB6B6B7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7F5F4-D0C3-7FE8-72B5-B207F561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5DDB1-9B98-CC4E-EE27-B6A49E421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088" y="113191"/>
            <a:ext cx="11881659" cy="5412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9705" indent="-179705"/>
            <a:r>
              <a:rPr lang="en-US" sz="2000" b="1">
                <a:latin typeface="Segoe UI"/>
                <a:cs typeface="Segoe UI"/>
              </a:rPr>
              <a:t>Results &amp; Key Findings</a:t>
            </a:r>
            <a:endParaRPr lang="en-CA" sz="2000" b="1"/>
          </a:p>
        </p:txBody>
      </p:sp>
      <p:sp>
        <p:nvSpPr>
          <p:cNvPr id="11" name="Slide Number Placeholder 37">
            <a:extLst>
              <a:ext uri="{FF2B5EF4-FFF2-40B4-BE49-F238E27FC236}">
                <a16:creationId xmlns:a16="http://schemas.microsoft.com/office/drawing/2014/main" id="{8C65E2F1-4B4D-C91A-584F-C97AFBC44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11511" y="6658104"/>
            <a:ext cx="336401" cy="127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Segue UI"/>
              </a:defRPr>
            </a:lvl1pPr>
          </a:lstStyle>
          <a:p>
            <a:fld id="{B18388EF-4A6F-45D0-A921-E81C4E90CA0B}" type="slidenum">
              <a:rPr lang="en-CA" smtClean="0">
                <a:latin typeface="Segoe UI" panose="020B0502040204020203" pitchFamily="34" charset="0"/>
              </a:rPr>
              <a:pPr/>
              <a:t>9</a:t>
            </a:fld>
            <a:endParaRPr lang="en-CA">
              <a:latin typeface="Segoe UI" panose="020B0502040204020203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9CF180-C5F9-4ACF-CFA6-8893F671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41" y="1029372"/>
            <a:ext cx="3588855" cy="2411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8389FD-6154-A4A5-A2F7-76E0CE236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86" y="1055071"/>
            <a:ext cx="3698379" cy="2392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0C8A4F-80A1-C144-2CD2-1D005DD37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157" y="1026495"/>
            <a:ext cx="4165340" cy="2405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BEDF1-59C7-56BF-11D9-EA20AF4414C4}"/>
              </a:ext>
            </a:extLst>
          </p:cNvPr>
          <p:cNvSpPr txBox="1"/>
          <p:nvPr/>
        </p:nvSpPr>
        <p:spPr>
          <a:xfrm>
            <a:off x="264497" y="3791107"/>
            <a:ext cx="369034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Segoe UI"/>
                <a:cs typeface="Segoe UI"/>
              </a:rPr>
              <a:t>Key Findings from Logistic Regression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+mn-lt"/>
              </a:rPr>
              <a:t>Very low recall (0.0204)</a:t>
            </a:r>
            <a:r>
              <a:rPr lang="en-US" sz="1400">
                <a:latin typeface="Segoe UI"/>
                <a:ea typeface="+mn-lt"/>
                <a:cs typeface="+mn-lt"/>
              </a:rPr>
              <a:t> → Fails to identify no-shows.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+mn-lt"/>
              </a:rPr>
              <a:t>High false negatives (4,360 cases)</a:t>
            </a:r>
            <a:r>
              <a:rPr lang="en-US" sz="1400">
                <a:latin typeface="Segoe UI"/>
                <a:ea typeface="+mn-lt"/>
                <a:cs typeface="+mn-lt"/>
              </a:rPr>
              <a:t> → Majority of no-show patients are misclassified as "show".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+mn-lt"/>
              </a:rPr>
              <a:t>Accuracy (79.88%) is misleading</a:t>
            </a:r>
            <a:r>
              <a:rPr lang="en-US" sz="1400">
                <a:latin typeface="Segoe UI"/>
                <a:ea typeface="+mn-lt"/>
                <a:cs typeface="+mn-lt"/>
              </a:rPr>
              <a:t> → Model is biased towards predicting "Show".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+mn-lt"/>
              </a:rPr>
              <a:t>Not suitable</a:t>
            </a:r>
            <a:r>
              <a:rPr lang="en-US" sz="1400">
                <a:latin typeface="Segoe UI"/>
                <a:ea typeface="+mn-lt"/>
                <a:cs typeface="+mn-lt"/>
              </a:rPr>
              <a:t> for handling imbalanced data.</a:t>
            </a:r>
            <a:endParaRPr lang="en-US" sz="1400">
              <a:latin typeface="Segoe U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39BEB-DEBB-0D09-1509-8517D7B063B8}"/>
              </a:ext>
            </a:extLst>
          </p:cNvPr>
          <p:cNvSpPr txBox="1"/>
          <p:nvPr/>
        </p:nvSpPr>
        <p:spPr>
          <a:xfrm>
            <a:off x="4030413" y="3866677"/>
            <a:ext cx="362737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Segoe UI"/>
                <a:cs typeface="Segoe UI"/>
              </a:rPr>
              <a:t>Key Findings from Random Forest</a:t>
            </a: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Segoe UI"/>
              </a:rPr>
              <a:t>Better recall (0.1180) than Logistic Regression</a:t>
            </a:r>
            <a:r>
              <a:rPr lang="en-US" sz="1400">
                <a:latin typeface="Segoe UI"/>
                <a:ea typeface="+mn-lt"/>
                <a:cs typeface="Segoe UI"/>
              </a:rPr>
              <a:t> → Identifies more no-show cases.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Segoe UI"/>
              </a:rPr>
              <a:t>Higher precision (0.5603)</a:t>
            </a:r>
            <a:r>
              <a:rPr lang="en-US" sz="1400">
                <a:latin typeface="Segoe UI"/>
                <a:ea typeface="+mn-lt"/>
                <a:cs typeface="Segoe UI"/>
              </a:rPr>
              <a:t> → More reliable predictions.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Segoe UI"/>
              </a:rPr>
              <a:t>Lower false negatives (3,926 vs. 4,360 in Logistic Regression)</a:t>
            </a:r>
            <a:r>
              <a:rPr lang="en-US" sz="1400">
                <a:latin typeface="Segoe UI"/>
                <a:ea typeface="+mn-lt"/>
                <a:cs typeface="Segoe UI"/>
              </a:rPr>
              <a:t>.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Segoe UI"/>
              </a:rPr>
              <a:t>Achieves the best balance</a:t>
            </a:r>
            <a:r>
              <a:rPr lang="en-US" sz="1400">
                <a:latin typeface="Segoe UI"/>
                <a:ea typeface="+mn-lt"/>
                <a:cs typeface="Segoe UI"/>
              </a:rPr>
              <a:t> between recall &amp; precision, making it the preferred model.</a:t>
            </a:r>
            <a:endParaRPr lang="en-US" sz="1400">
              <a:latin typeface="Segoe UI"/>
              <a:cs typeface="Segoe UI"/>
            </a:endParaRPr>
          </a:p>
          <a:p>
            <a:pPr algn="l"/>
            <a:endParaRPr lang="en-US" sz="140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E6003-C142-850E-70BA-35A79958B725}"/>
              </a:ext>
            </a:extLst>
          </p:cNvPr>
          <p:cNvSpPr txBox="1"/>
          <p:nvPr/>
        </p:nvSpPr>
        <p:spPr>
          <a:xfrm>
            <a:off x="7960065" y="3917057"/>
            <a:ext cx="4005223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Segoe UI"/>
                <a:cs typeface="Segoe UI"/>
              </a:rPr>
              <a:t>Key Findings from </a:t>
            </a:r>
            <a:r>
              <a:rPr lang="en-US" sz="1400" b="1" err="1">
                <a:latin typeface="Segoe UI"/>
                <a:cs typeface="Segoe UI"/>
              </a:rPr>
              <a:t>XGBoost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+mn-lt"/>
              </a:rPr>
              <a:t>Slightly better precision (0.5176) than Logistic Regression but lower than Random Forest</a:t>
            </a:r>
            <a:r>
              <a:rPr lang="en-US" sz="1400">
                <a:latin typeface="Segoe UI"/>
                <a:ea typeface="+mn-lt"/>
                <a:cs typeface="+mn-lt"/>
              </a:rPr>
              <a:t>.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+mn-lt"/>
              </a:rPr>
              <a:t>Recall (0.0463) is still low</a:t>
            </a:r>
            <a:r>
              <a:rPr lang="en-US" sz="1400">
                <a:latin typeface="Segoe UI"/>
                <a:ea typeface="+mn-lt"/>
                <a:cs typeface="+mn-lt"/>
              </a:rPr>
              <a:t> → Fails to identify many no-show cases.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+mn-lt"/>
              </a:rPr>
              <a:t>Higher false negatives than Random Forest</a:t>
            </a:r>
            <a:r>
              <a:rPr lang="en-US" sz="1400">
                <a:latin typeface="Segoe UI"/>
                <a:ea typeface="+mn-lt"/>
                <a:cs typeface="+mn-lt"/>
              </a:rPr>
              <a:t> → Still struggles with class imbalance.</a:t>
            </a:r>
            <a:endParaRPr lang="en-US" sz="1400"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latin typeface="Segoe UI"/>
                <a:ea typeface="+mn-lt"/>
                <a:cs typeface="+mn-lt"/>
              </a:rPr>
              <a:t>Performs better than Logistic Regression but does not outperform Random Forest</a:t>
            </a:r>
            <a:r>
              <a:rPr lang="en-US" sz="1400">
                <a:latin typeface="Segoe UI"/>
                <a:ea typeface="+mn-lt"/>
                <a:cs typeface="+mn-lt"/>
              </a:rPr>
              <a:t>.</a:t>
            </a:r>
            <a:endParaRPr lang="en-US" sz="1400">
              <a:latin typeface="Segoe UI"/>
              <a:cs typeface="Segoe UI"/>
            </a:endParaRPr>
          </a:p>
          <a:p>
            <a:pPr algn="l"/>
            <a:endParaRPr lang="en-US" sz="14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345247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oSlwrdMQ8WVCTz50B1of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f9YZOtITg6Nc0D6WZntU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bG9v1rbQCSeqAmzpVB_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KbNgnnTSGbf48.a9ty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hWMyAtNQCez4OD7POQAf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bG9v1rbQCSeqAmzpVB_a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IMP_Acc_PPT_Tmplt_Graphik_210225_Fixed_Accessible.potx" id="{80BF15C9-A5DA-472C-9F1E-82F4EBB43D59}" vid="{02DD174B-CE7A-418B-90DA-AC9D16AAE5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474cffd-53c4-4a1e-98d8-ea0e61b5a75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17A8C12221A49A7BE07CEEDE172EE" ma:contentTypeVersion="11" ma:contentTypeDescription="Create a new document." ma:contentTypeScope="" ma:versionID="20ba6080f3334ad66daf4f15b14fb520">
  <xsd:schema xmlns:xsd="http://www.w3.org/2001/XMLSchema" xmlns:xs="http://www.w3.org/2001/XMLSchema" xmlns:p="http://schemas.microsoft.com/office/2006/metadata/properties" xmlns:ns3="b474cffd-53c4-4a1e-98d8-ea0e61b5a75c" targetNamespace="http://schemas.microsoft.com/office/2006/metadata/properties" ma:root="true" ma:fieldsID="6a437b50c3367e22ea49c4c7928a877f" ns3:_="">
    <xsd:import namespace="b474cffd-53c4-4a1e-98d8-ea0e61b5a75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74cffd-53c4-4a1e-98d8-ea0e61b5a75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75620D-7B66-4AC8-85D4-ABEE6F347B5E}">
  <ds:schemaRefs>
    <ds:schemaRef ds:uri="http://schemas.microsoft.com/office/2006/documentManagement/types"/>
    <ds:schemaRef ds:uri="b474cffd-53c4-4a1e-98d8-ea0e61b5a75c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DEAE2D8-B46D-4032-B689-9E769C61D2EC}">
  <ds:schemaRefs>
    <ds:schemaRef ds:uri="b474cffd-53c4-4a1e-98d8-ea0e61b5a7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E22205F-E5DD-408D-9016-3D5FF95334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1376</Words>
  <Application>Microsoft Office PowerPoint</Application>
  <PresentationFormat>Widescreen</PresentationFormat>
  <Paragraphs>187</Paragraphs>
  <Slides>15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等线</vt:lpstr>
      <vt:lpstr>Aptos</vt:lpstr>
      <vt:lpstr>Aptos Display</vt:lpstr>
      <vt:lpstr>Arial</vt:lpstr>
      <vt:lpstr>Courier New</vt:lpstr>
      <vt:lpstr>Graphik</vt:lpstr>
      <vt:lpstr>Graphik Black</vt:lpstr>
      <vt:lpstr>GT Sectra Fine Rg</vt:lpstr>
      <vt:lpstr>Segoe UI</vt:lpstr>
      <vt:lpstr>Segoe UI Black</vt:lpstr>
      <vt:lpstr>Segoe UI Semibold</vt:lpstr>
      <vt:lpstr>System Font</vt:lpstr>
      <vt:lpstr>Wingdings</vt:lpstr>
      <vt:lpstr>Wingdings,Sans-Serif</vt:lpstr>
      <vt:lpstr>Office Theme</vt:lpstr>
      <vt:lpstr>Accenture 2020</vt:lpstr>
      <vt:lpstr>think-cell Folie</vt:lpstr>
      <vt:lpstr>Reducing  No-Shows  in Brazilian  Medical Appointments</vt:lpstr>
      <vt:lpstr>PowerPoint Presentation</vt:lpstr>
      <vt:lpstr>MEET THE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Tehreem Nasir</dc:creator>
  <cp:lastModifiedBy>Tehreem Nasir</cp:lastModifiedBy>
  <cp:revision>2</cp:revision>
  <dcterms:created xsi:type="dcterms:W3CDTF">2025-02-24T20:56:20Z</dcterms:created>
  <dcterms:modified xsi:type="dcterms:W3CDTF">2025-02-28T04:14:11Z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0x01010050C17A8C12221A49A7BE07CEEDE172EE</vt:lpwstr>
  </property>
</Properties>
</file>